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4" r:id="rId2"/>
    <p:sldId id="292" r:id="rId3"/>
    <p:sldId id="29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Lst>
  <p:sldSz cx="9144000" cy="6858000" type="screen4x3"/>
  <p:notesSz cx="6858000" cy="9144000"/>
  <p:defaultTextStyle>
    <a:defPPr>
      <a:defRPr lang="da-DK"/>
    </a:defPPr>
    <a:lvl1pPr algn="l" rtl="0" fontAlgn="base">
      <a:spcBef>
        <a:spcPct val="0"/>
      </a:spcBef>
      <a:spcAft>
        <a:spcPct val="0"/>
      </a:spcAft>
      <a:defRPr b="1" u="sng" kern="1200">
        <a:solidFill>
          <a:schemeClr val="tx1"/>
        </a:solidFill>
        <a:latin typeface="Arial" charset="0"/>
        <a:ea typeface="+mn-ea"/>
        <a:cs typeface="Arial" charset="0"/>
      </a:defRPr>
    </a:lvl1pPr>
    <a:lvl2pPr marL="457200" algn="l" rtl="0" fontAlgn="base">
      <a:spcBef>
        <a:spcPct val="0"/>
      </a:spcBef>
      <a:spcAft>
        <a:spcPct val="0"/>
      </a:spcAft>
      <a:defRPr b="1" u="sng" kern="1200">
        <a:solidFill>
          <a:schemeClr val="tx1"/>
        </a:solidFill>
        <a:latin typeface="Arial" charset="0"/>
        <a:ea typeface="+mn-ea"/>
        <a:cs typeface="Arial" charset="0"/>
      </a:defRPr>
    </a:lvl2pPr>
    <a:lvl3pPr marL="914400" algn="l" rtl="0" fontAlgn="base">
      <a:spcBef>
        <a:spcPct val="0"/>
      </a:spcBef>
      <a:spcAft>
        <a:spcPct val="0"/>
      </a:spcAft>
      <a:defRPr b="1" u="sng" kern="1200">
        <a:solidFill>
          <a:schemeClr val="tx1"/>
        </a:solidFill>
        <a:latin typeface="Arial" charset="0"/>
        <a:ea typeface="+mn-ea"/>
        <a:cs typeface="Arial" charset="0"/>
      </a:defRPr>
    </a:lvl3pPr>
    <a:lvl4pPr marL="1371600" algn="l" rtl="0" fontAlgn="base">
      <a:spcBef>
        <a:spcPct val="0"/>
      </a:spcBef>
      <a:spcAft>
        <a:spcPct val="0"/>
      </a:spcAft>
      <a:defRPr b="1" u="sng" kern="1200">
        <a:solidFill>
          <a:schemeClr val="tx1"/>
        </a:solidFill>
        <a:latin typeface="Arial" charset="0"/>
        <a:ea typeface="+mn-ea"/>
        <a:cs typeface="Arial" charset="0"/>
      </a:defRPr>
    </a:lvl4pPr>
    <a:lvl5pPr marL="1828800" algn="l" rtl="0" fontAlgn="base">
      <a:spcBef>
        <a:spcPct val="0"/>
      </a:spcBef>
      <a:spcAft>
        <a:spcPct val="0"/>
      </a:spcAft>
      <a:defRPr b="1" u="sng" kern="1200">
        <a:solidFill>
          <a:schemeClr val="tx1"/>
        </a:solidFill>
        <a:latin typeface="Arial" charset="0"/>
        <a:ea typeface="+mn-ea"/>
        <a:cs typeface="Arial" charset="0"/>
      </a:defRPr>
    </a:lvl5pPr>
    <a:lvl6pPr marL="2286000" algn="l" defTabSz="914400" rtl="0" eaLnBrk="1" latinLnBrk="0" hangingPunct="1">
      <a:defRPr b="1" u="sng" kern="1200">
        <a:solidFill>
          <a:schemeClr val="tx1"/>
        </a:solidFill>
        <a:latin typeface="Arial" charset="0"/>
        <a:ea typeface="+mn-ea"/>
        <a:cs typeface="Arial" charset="0"/>
      </a:defRPr>
    </a:lvl6pPr>
    <a:lvl7pPr marL="2743200" algn="l" defTabSz="914400" rtl="0" eaLnBrk="1" latinLnBrk="0" hangingPunct="1">
      <a:defRPr b="1" u="sng" kern="1200">
        <a:solidFill>
          <a:schemeClr val="tx1"/>
        </a:solidFill>
        <a:latin typeface="Arial" charset="0"/>
        <a:ea typeface="+mn-ea"/>
        <a:cs typeface="Arial" charset="0"/>
      </a:defRPr>
    </a:lvl7pPr>
    <a:lvl8pPr marL="3200400" algn="l" defTabSz="914400" rtl="0" eaLnBrk="1" latinLnBrk="0" hangingPunct="1">
      <a:defRPr b="1" u="sng" kern="1200">
        <a:solidFill>
          <a:schemeClr val="tx1"/>
        </a:solidFill>
        <a:latin typeface="Arial" charset="0"/>
        <a:ea typeface="+mn-ea"/>
        <a:cs typeface="Arial" charset="0"/>
      </a:defRPr>
    </a:lvl8pPr>
    <a:lvl9pPr marL="3657600" algn="l" defTabSz="914400" rtl="0" eaLnBrk="1" latinLnBrk="0" hangingPunct="1">
      <a:defRPr b="1" u="sng"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A4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3678" autoAdjust="0"/>
  </p:normalViewPr>
  <p:slideViewPr>
    <p:cSldViewPr>
      <p:cViewPr varScale="1">
        <p:scale>
          <a:sx n="146" d="100"/>
          <a:sy n="146" d="100"/>
        </p:scale>
        <p:origin x="46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DAA7DE7-10F2-429D-9771-936422569C3D}" type="datetimeFigureOut">
              <a:rPr lang="da-DK"/>
              <a:pPr>
                <a:defRPr/>
              </a:pPr>
              <a:t>15-04-2023</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a-DK" noProof="0"/>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noProof="0"/>
              <a:t>Klik for at redigere typografi i masteren</a:t>
            </a:r>
          </a:p>
          <a:p>
            <a:pPr lvl="1"/>
            <a:r>
              <a:rPr lang="da-DK" noProof="0"/>
              <a:t>Andet niveau</a:t>
            </a:r>
          </a:p>
          <a:p>
            <a:pPr lvl="2"/>
            <a:r>
              <a:rPr lang="da-DK" noProof="0"/>
              <a:t>Tredje niveau</a:t>
            </a:r>
          </a:p>
          <a:p>
            <a:pPr lvl="3"/>
            <a:r>
              <a:rPr lang="da-DK" noProof="0"/>
              <a:t>Fjerde niveau</a:t>
            </a:r>
          </a:p>
          <a:p>
            <a:pPr lvl="4"/>
            <a:r>
              <a:rPr lang="da-DK" noProof="0"/>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279B431-BDBE-40D1-9093-50CB0AB679A1}" type="slidenum">
              <a:rPr lang="da-DK"/>
              <a:pPr>
                <a:defRPr/>
              </a:pPr>
              <a:t>‹#›</a:t>
            </a:fld>
            <a:endParaRPr lang="da-DK"/>
          </a:p>
        </p:txBody>
      </p:sp>
    </p:spTree>
    <p:extLst>
      <p:ext uri="{BB962C8B-B14F-4D97-AF65-F5344CB8AC3E}">
        <p14:creationId xmlns:p14="http://schemas.microsoft.com/office/powerpoint/2010/main" val="2486322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lvl1pPr>
              <a:defRPr/>
            </a:lvl1pPr>
          </a:lstStyle>
          <a:p>
            <a:pPr>
              <a:defRPr/>
            </a:pPr>
            <a:fld id="{5EBE7AC7-61EF-4407-8BB8-5E9FFF6DA3CF}" type="datetimeFigureOut">
              <a:rPr lang="da-DK"/>
              <a:pPr>
                <a:defRPr/>
              </a:pPr>
              <a:t>15-04-2023</a:t>
            </a:fld>
            <a:endParaRPr lang="da-DK" dirty="0"/>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1A205BDF-804D-4139-B98E-A3F250CDC276}" type="slidenum">
              <a:rPr lang="da-DK"/>
              <a:pPr>
                <a:defRPr/>
              </a:pPr>
              <a:t>‹#›</a:t>
            </a:fld>
            <a:endParaRPr lang="da-DK"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lvl1pPr>
              <a:defRPr/>
            </a:lvl1pPr>
          </a:lstStyle>
          <a:p>
            <a:pPr>
              <a:defRPr/>
            </a:pPr>
            <a:fld id="{5F52F86C-2718-4F4D-A8D1-F05FEA0BB3C5}" type="datetimeFigureOut">
              <a:rPr lang="da-DK"/>
              <a:pPr>
                <a:defRPr/>
              </a:pPr>
              <a:t>15-04-2023</a:t>
            </a:fld>
            <a:endParaRPr lang="da-DK" dirty="0"/>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DECF9455-880E-4F46-BD79-A822342DE78F}" type="slidenum">
              <a:rPr lang="da-DK"/>
              <a:pPr>
                <a:defRPr/>
              </a:pPr>
              <a:t>‹#›</a:t>
            </a:fld>
            <a:endParaRPr lang="da-DK"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lvl1pPr>
              <a:defRPr/>
            </a:lvl1pPr>
          </a:lstStyle>
          <a:p>
            <a:pPr>
              <a:defRPr/>
            </a:pPr>
            <a:fld id="{C6C426E0-EF0E-4896-839A-A59F265EDBC4}" type="datetimeFigureOut">
              <a:rPr lang="da-DK"/>
              <a:pPr>
                <a:defRPr/>
              </a:pPr>
              <a:t>15-04-2023</a:t>
            </a:fld>
            <a:endParaRPr lang="da-DK" dirty="0"/>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A8DF43DD-7C65-40B4-9E7B-79452A6980A9}" type="slidenum">
              <a:rPr lang="da-DK"/>
              <a:pPr>
                <a:defRPr/>
              </a:pPr>
              <a:t>‹#›</a:t>
            </a:fld>
            <a:endParaRPr lang="da-DK"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7" name="Rektangel 6"/>
          <p:cNvSpPr/>
          <p:nvPr userDrawn="1"/>
        </p:nvSpPr>
        <p:spPr>
          <a:xfrm>
            <a:off x="0" y="188640"/>
            <a:ext cx="7858125" cy="714357"/>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dirty="0"/>
          </a:p>
        </p:txBody>
      </p:sp>
      <p:sp>
        <p:nvSpPr>
          <p:cNvPr id="2" name="Titel 1"/>
          <p:cNvSpPr>
            <a:spLocks noGrp="1"/>
          </p:cNvSpPr>
          <p:nvPr>
            <p:ph type="title" hasCustomPrompt="1"/>
          </p:nvPr>
        </p:nvSpPr>
        <p:spPr>
          <a:xfrm>
            <a:off x="395536" y="199255"/>
            <a:ext cx="7462589" cy="714357"/>
          </a:xfrm>
        </p:spPr>
        <p:txBody>
          <a:bodyPr anchor="t"/>
          <a:lstStyle>
            <a:lvl1pPr algn="l">
              <a:defRPr sz="3600" b="1">
                <a:solidFill>
                  <a:schemeClr val="bg1"/>
                </a:solidFill>
                <a:latin typeface="Arial" panose="020B0604020202020204" pitchFamily="34" charset="0"/>
                <a:cs typeface="Arial" panose="020B0604020202020204" pitchFamily="34" charset="0"/>
              </a:defRPr>
            </a:lvl1pPr>
          </a:lstStyle>
          <a:p>
            <a:r>
              <a:rPr lang="da-DK" dirty="0"/>
              <a:t>Klik for at redigere</a:t>
            </a:r>
          </a:p>
        </p:txBody>
      </p:sp>
      <p:sp>
        <p:nvSpPr>
          <p:cNvPr id="3" name="Pladsholder til indhold 2"/>
          <p:cNvSpPr>
            <a:spLocks noGrp="1"/>
          </p:cNvSpPr>
          <p:nvPr>
            <p:ph idx="1"/>
          </p:nvPr>
        </p:nvSpPr>
        <p:spPr>
          <a:xfrm>
            <a:off x="395536" y="1351309"/>
            <a:ext cx="8352928" cy="45259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diasnummer 5"/>
          <p:cNvSpPr>
            <a:spLocks noGrp="1"/>
          </p:cNvSpPr>
          <p:nvPr>
            <p:ph type="sldNum" sz="quarter" idx="12"/>
          </p:nvPr>
        </p:nvSpPr>
        <p:spPr>
          <a:xfrm>
            <a:off x="8100392" y="6356350"/>
            <a:ext cx="693440" cy="365125"/>
          </a:xfrm>
        </p:spPr>
        <p:txBody>
          <a:bodyPr/>
          <a:lstStyle>
            <a:lvl1pPr>
              <a:defRPr/>
            </a:lvl1pPr>
          </a:lstStyle>
          <a:p>
            <a:pPr>
              <a:defRPr/>
            </a:pPr>
            <a:fld id="{AD17AED2-CC21-459B-ABA9-9B38DADAA89E}" type="slidenum">
              <a:rPr lang="da-DK"/>
              <a:pPr>
                <a:defRPr/>
              </a:pPr>
              <a:t>‹#›</a:t>
            </a:fld>
            <a:endParaRPr lang="da-DK"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320BE9C8-B11B-4636-A124-3FCB8176D597}" type="datetimeFigureOut">
              <a:rPr lang="da-DK"/>
              <a:pPr>
                <a:defRPr/>
              </a:pPr>
              <a:t>15-04-2023</a:t>
            </a:fld>
            <a:endParaRPr lang="da-DK" dirty="0"/>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67795F8C-643B-4B07-B4A5-D3EBCD3043A1}" type="slidenum">
              <a:rPr lang="da-DK"/>
              <a:pPr>
                <a:defRPr/>
              </a:pPr>
              <a:t>‹#›</a:t>
            </a:fld>
            <a:endParaRPr lang="da-DK"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3"/>
          <p:cNvSpPr>
            <a:spLocks noGrp="1"/>
          </p:cNvSpPr>
          <p:nvPr>
            <p:ph type="dt" sz="half" idx="10"/>
          </p:nvPr>
        </p:nvSpPr>
        <p:spPr/>
        <p:txBody>
          <a:bodyPr/>
          <a:lstStyle>
            <a:lvl1pPr>
              <a:defRPr/>
            </a:lvl1pPr>
          </a:lstStyle>
          <a:p>
            <a:pPr>
              <a:defRPr/>
            </a:pPr>
            <a:fld id="{B61A19AB-9EA1-436D-952F-A816106CC30B}" type="datetimeFigureOut">
              <a:rPr lang="da-DK"/>
              <a:pPr>
                <a:defRPr/>
              </a:pPr>
              <a:t>15-04-2023</a:t>
            </a:fld>
            <a:endParaRPr lang="da-DK" dirty="0"/>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32A907BB-F836-4669-8E96-ADDA2AEB69AB}" type="slidenum">
              <a:rPr lang="da-DK"/>
              <a:pPr>
                <a:defRPr/>
              </a:pPr>
              <a:t>‹#›</a:t>
            </a:fld>
            <a:endParaRPr lang="da-DK"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3"/>
          <p:cNvSpPr>
            <a:spLocks noGrp="1"/>
          </p:cNvSpPr>
          <p:nvPr>
            <p:ph type="dt" sz="half" idx="10"/>
          </p:nvPr>
        </p:nvSpPr>
        <p:spPr/>
        <p:txBody>
          <a:bodyPr/>
          <a:lstStyle>
            <a:lvl1pPr>
              <a:defRPr/>
            </a:lvl1pPr>
          </a:lstStyle>
          <a:p>
            <a:pPr>
              <a:defRPr/>
            </a:pPr>
            <a:fld id="{5CC1B4D0-BFA5-4C69-B35F-80C6E3BB7F72}" type="datetimeFigureOut">
              <a:rPr lang="da-DK"/>
              <a:pPr>
                <a:defRPr/>
              </a:pPr>
              <a:t>15-04-2023</a:t>
            </a:fld>
            <a:endParaRPr lang="da-DK" dirty="0"/>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2043532E-B4A9-400C-9925-685F749C91AD}" type="slidenum">
              <a:rPr lang="da-DK"/>
              <a:pPr>
                <a:defRPr/>
              </a:pPr>
              <a:t>‹#›</a:t>
            </a:fld>
            <a:endParaRPr lang="da-DK"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3"/>
          <p:cNvSpPr>
            <a:spLocks noGrp="1"/>
          </p:cNvSpPr>
          <p:nvPr>
            <p:ph type="dt" sz="half" idx="10"/>
          </p:nvPr>
        </p:nvSpPr>
        <p:spPr/>
        <p:txBody>
          <a:bodyPr/>
          <a:lstStyle>
            <a:lvl1pPr>
              <a:defRPr/>
            </a:lvl1pPr>
          </a:lstStyle>
          <a:p>
            <a:pPr>
              <a:defRPr/>
            </a:pPr>
            <a:fld id="{D5937958-58D4-4DA5-BF8D-7FF2F704A6E0}" type="datetimeFigureOut">
              <a:rPr lang="da-DK"/>
              <a:pPr>
                <a:defRPr/>
              </a:pPr>
              <a:t>15-04-2023</a:t>
            </a:fld>
            <a:endParaRPr lang="da-DK" dirty="0"/>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2DCE48D1-A798-4A03-92B7-B4C15667F6AC}" type="slidenum">
              <a:rPr lang="da-DK"/>
              <a:pPr>
                <a:defRPr/>
              </a:pPr>
              <a:t>‹#›</a:t>
            </a:fld>
            <a:endParaRPr lang="da-DK"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A4850257-8AA3-48A1-BDA6-A78149CF70C9}" type="datetimeFigureOut">
              <a:rPr lang="da-DK"/>
              <a:pPr>
                <a:defRPr/>
              </a:pPr>
              <a:t>15-04-2023</a:t>
            </a:fld>
            <a:endParaRPr lang="da-DK" dirty="0"/>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CE02CC61-32B3-42BE-A0A5-CE7A2E54C5AD}" type="slidenum">
              <a:rPr lang="da-DK"/>
              <a:pPr>
                <a:defRPr/>
              </a:pPr>
              <a:t>‹#›</a:t>
            </a:fld>
            <a:endParaRPr lang="da-DK"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4C1B2673-8345-412C-A513-A44D4B9A3978}" type="datetimeFigureOut">
              <a:rPr lang="da-DK"/>
              <a:pPr>
                <a:defRPr/>
              </a:pPr>
              <a:t>15-04-2023</a:t>
            </a:fld>
            <a:endParaRPr lang="da-DK" dirty="0"/>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8C6A8CF3-7661-498E-86A7-970FE778BF0F}" type="slidenum">
              <a:rPr lang="da-DK"/>
              <a:pPr>
                <a:defRPr/>
              </a:pPr>
              <a:t>‹#›</a:t>
            </a:fld>
            <a:endParaRPr lang="da-DK"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07F938D2-B8CF-48CA-93FD-3F30CD826221}" type="datetimeFigureOut">
              <a:rPr lang="da-DK"/>
              <a:pPr>
                <a:defRPr/>
              </a:pPr>
              <a:t>15-04-2023</a:t>
            </a:fld>
            <a:endParaRPr lang="da-DK" dirty="0"/>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255AF024-56FC-40B5-BC42-E167A2A76AC9}" type="slidenum">
              <a:rPr lang="da-DK"/>
              <a:pPr>
                <a:defRPr/>
              </a:pPr>
              <a:t>‹#›</a:t>
            </a:fld>
            <a:endParaRPr lang="da-DK"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altLang="da-DK"/>
              <a:t>Klik for at redigere titeltypografi i masteren</a:t>
            </a:r>
          </a:p>
        </p:txBody>
      </p:sp>
      <p:sp>
        <p:nvSpPr>
          <p:cNvPr id="1027"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ltLang="da-DK"/>
              <a:t>Klik for at redigere typografi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u="none">
                <a:solidFill>
                  <a:schemeClr val="tx1">
                    <a:tint val="75000"/>
                  </a:schemeClr>
                </a:solidFill>
                <a:latin typeface="+mn-lt"/>
                <a:cs typeface="+mn-cs"/>
              </a:defRPr>
            </a:lvl1pPr>
          </a:lstStyle>
          <a:p>
            <a:pPr>
              <a:defRPr/>
            </a:pPr>
            <a:fld id="{2F93BA2E-1CF1-4EED-AF78-A18FD5726E78}" type="datetimeFigureOut">
              <a:rPr lang="da-DK"/>
              <a:pPr>
                <a:defRPr/>
              </a:pPr>
              <a:t>15-04-2023</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u="none">
                <a:solidFill>
                  <a:schemeClr val="tx1">
                    <a:tint val="75000"/>
                  </a:schemeClr>
                </a:solidFill>
                <a:latin typeface="+mn-lt"/>
                <a:cs typeface="+mn-cs"/>
              </a:defRPr>
            </a:lvl1pPr>
          </a:lstStyle>
          <a:p>
            <a:pPr>
              <a:defRPr/>
            </a:pP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u="none">
                <a:solidFill>
                  <a:schemeClr val="tx1">
                    <a:tint val="75000"/>
                  </a:schemeClr>
                </a:solidFill>
                <a:latin typeface="+mn-lt"/>
                <a:cs typeface="+mn-cs"/>
              </a:defRPr>
            </a:lvl1pPr>
          </a:lstStyle>
          <a:p>
            <a:pPr>
              <a:defRPr/>
            </a:pPr>
            <a:fld id="{4D227F19-5717-4F53-8FC7-D4F2FB4D58FD}" type="slidenum">
              <a:rPr lang="da-DK"/>
              <a:pPr>
                <a:defRPr/>
              </a:pPr>
              <a:t>‹#›</a:t>
            </a:fld>
            <a:endParaRPr lang="da-DK" dirty="0"/>
          </a:p>
        </p:txBody>
      </p:sp>
      <p:sp>
        <p:nvSpPr>
          <p:cNvPr id="7" name="Tekstfelt 6"/>
          <p:cNvSpPr txBox="1"/>
          <p:nvPr userDrawn="1"/>
        </p:nvSpPr>
        <p:spPr>
          <a:xfrm>
            <a:off x="1533525" y="6464321"/>
            <a:ext cx="6238875" cy="430213"/>
          </a:xfrm>
          <a:prstGeom prst="rect">
            <a:avLst/>
          </a:prstGeom>
          <a:noFill/>
          <a:ln>
            <a:noFill/>
          </a:ln>
        </p:spPr>
        <p:txBody>
          <a:bodyPr>
            <a:spAutoFit/>
          </a:bodyPr>
          <a:lstStyle/>
          <a:p>
            <a:pPr algn="ctr">
              <a:defRPr/>
            </a:pPr>
            <a:r>
              <a:rPr lang="da-DK" sz="1100" u="none" spc="300" dirty="0">
                <a:solidFill>
                  <a:srgbClr val="B10C15"/>
                </a:solidFill>
              </a:rPr>
              <a:t>Passion • Sammenhold • Respekt • Disciplin • Fairplay</a:t>
            </a:r>
          </a:p>
          <a:p>
            <a:pPr algn="ctr">
              <a:defRPr/>
            </a:pPr>
            <a:endParaRPr lang="da-DK" sz="1000" spc="600" dirty="0"/>
          </a:p>
        </p:txBody>
      </p:sp>
      <p:cxnSp>
        <p:nvCxnSpPr>
          <p:cNvPr id="8" name="Lige forbindelse 7"/>
          <p:cNvCxnSpPr/>
          <p:nvPr userDrawn="1"/>
        </p:nvCxnSpPr>
        <p:spPr>
          <a:xfrm flipV="1">
            <a:off x="250825" y="6429396"/>
            <a:ext cx="8550275" cy="12700"/>
          </a:xfrm>
          <a:prstGeom prst="line">
            <a:avLst/>
          </a:prstGeom>
          <a:ln w="3175" cmpd="sng">
            <a:solidFill>
              <a:srgbClr val="B10C15"/>
            </a:solidFill>
          </a:ln>
          <a:effectLst/>
        </p:spPr>
        <p:style>
          <a:lnRef idx="2">
            <a:schemeClr val="accent1"/>
          </a:lnRef>
          <a:fillRef idx="0">
            <a:schemeClr val="accent1"/>
          </a:fillRef>
          <a:effectRef idx="1">
            <a:schemeClr val="accent1"/>
          </a:effectRef>
          <a:fontRef idx="minor">
            <a:schemeClr val="tx1"/>
          </a:fontRef>
        </p:style>
      </p:cxnSp>
      <p:pic>
        <p:nvPicPr>
          <p:cNvPr id="1033" name="Billede 8" descr="DRU-logo.jpg"/>
          <p:cNvPicPr>
            <a:picLocks noChangeAspect="1"/>
          </p:cNvPicPr>
          <p:nvPr userDrawn="1"/>
        </p:nvPicPr>
        <p:blipFill>
          <a:blip r:embed="rId13" cstate="print"/>
          <a:srcRect/>
          <a:stretch>
            <a:fillRect/>
          </a:stretch>
        </p:blipFill>
        <p:spPr bwMode="auto">
          <a:xfrm>
            <a:off x="8134350" y="200025"/>
            <a:ext cx="666750" cy="768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39552" y="4221088"/>
            <a:ext cx="1159292" cy="144016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37"/>
          <p:cNvSpPr/>
          <p:nvPr/>
        </p:nvSpPr>
        <p:spPr>
          <a:xfrm>
            <a:off x="1828532" y="4077072"/>
            <a:ext cx="1159292" cy="144016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40"/>
          <p:cNvSpPr/>
          <p:nvPr/>
        </p:nvSpPr>
        <p:spPr>
          <a:xfrm>
            <a:off x="3124676" y="4005064"/>
            <a:ext cx="1159292" cy="13681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p:cNvSpPr/>
          <p:nvPr/>
        </p:nvSpPr>
        <p:spPr>
          <a:xfrm>
            <a:off x="4420820" y="3796802"/>
            <a:ext cx="1159292" cy="143239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46"/>
          <p:cNvSpPr/>
          <p:nvPr/>
        </p:nvSpPr>
        <p:spPr>
          <a:xfrm>
            <a:off x="5716964" y="3573016"/>
            <a:ext cx="1159292" cy="14479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Rectangle 49"/>
          <p:cNvSpPr/>
          <p:nvPr/>
        </p:nvSpPr>
        <p:spPr>
          <a:xfrm>
            <a:off x="7013108" y="3467909"/>
            <a:ext cx="1159292" cy="140125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dirty="0"/>
              <a:t>Rules of the game 2018</a:t>
            </a:r>
          </a:p>
        </p:txBody>
      </p:sp>
      <p:grpSp>
        <p:nvGrpSpPr>
          <p:cNvPr id="16" name="Group 15"/>
          <p:cNvGrpSpPr/>
          <p:nvPr/>
        </p:nvGrpSpPr>
        <p:grpSpPr>
          <a:xfrm>
            <a:off x="539552" y="2420888"/>
            <a:ext cx="1159292" cy="1944216"/>
            <a:chOff x="539552" y="1700808"/>
            <a:chExt cx="1159292" cy="1944216"/>
          </a:xfrm>
          <a:solidFill>
            <a:schemeClr val="bg1">
              <a:lumMod val="50000"/>
            </a:schemeClr>
          </a:solidFill>
        </p:grpSpPr>
        <p:sp>
          <p:nvSpPr>
            <p:cNvPr id="6" name="Down Arrow Callout 5"/>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7" name="TextBox 6"/>
            <p:cNvSpPr txBox="1"/>
            <p:nvPr/>
          </p:nvSpPr>
          <p:spPr>
            <a:xfrm>
              <a:off x="585238" y="1916832"/>
              <a:ext cx="1067920" cy="707886"/>
            </a:xfrm>
            <a:prstGeom prst="rect">
              <a:avLst/>
            </a:prstGeom>
            <a:grpFill/>
          </p:spPr>
          <p:txBody>
            <a:bodyPr wrap="none" rtlCol="0">
              <a:spAutoFit/>
            </a:bodyPr>
            <a:lstStyle/>
            <a:p>
              <a:pPr algn="ctr"/>
              <a:r>
                <a:rPr lang="en-GB" sz="2000" u="none" dirty="0">
                  <a:solidFill>
                    <a:schemeClr val="bg1"/>
                  </a:solidFill>
                </a:rPr>
                <a:t>Under </a:t>
              </a:r>
            </a:p>
            <a:p>
              <a:pPr algn="ctr"/>
              <a:r>
                <a:rPr lang="en-GB" sz="2000" u="none" dirty="0">
                  <a:solidFill>
                    <a:schemeClr val="bg1"/>
                  </a:solidFill>
                </a:rPr>
                <a:t>8 years</a:t>
              </a:r>
            </a:p>
          </p:txBody>
        </p:sp>
      </p:grpSp>
      <p:grpSp>
        <p:nvGrpSpPr>
          <p:cNvPr id="17" name="Group 16"/>
          <p:cNvGrpSpPr/>
          <p:nvPr/>
        </p:nvGrpSpPr>
        <p:grpSpPr>
          <a:xfrm>
            <a:off x="1828532" y="2276872"/>
            <a:ext cx="1159292" cy="1944216"/>
            <a:chOff x="539552" y="1700808"/>
            <a:chExt cx="1159292" cy="1944216"/>
          </a:xfrm>
          <a:solidFill>
            <a:schemeClr val="bg1">
              <a:lumMod val="50000"/>
            </a:schemeClr>
          </a:solidFill>
        </p:grpSpPr>
        <p:sp>
          <p:nvSpPr>
            <p:cNvPr id="18" name="Down Arrow Callout 17"/>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9" name="TextBox 18"/>
            <p:cNvSpPr txBox="1"/>
            <p:nvPr/>
          </p:nvSpPr>
          <p:spPr>
            <a:xfrm>
              <a:off x="546715" y="1844824"/>
              <a:ext cx="1152129" cy="1015663"/>
            </a:xfrm>
            <a:prstGeom prst="rect">
              <a:avLst/>
            </a:prstGeom>
            <a:grpFill/>
          </p:spPr>
          <p:txBody>
            <a:bodyPr wrap="square" rtlCol="0">
              <a:spAutoFit/>
            </a:bodyPr>
            <a:lstStyle/>
            <a:p>
              <a:pPr algn="ctr"/>
              <a:r>
                <a:rPr lang="en-GB" sz="2000" u="none" dirty="0">
                  <a:solidFill>
                    <a:schemeClr val="bg1"/>
                  </a:solidFill>
                </a:rPr>
                <a:t>Under </a:t>
              </a:r>
            </a:p>
            <a:p>
              <a:pPr algn="ctr"/>
              <a:r>
                <a:rPr lang="en-GB" sz="2000" u="none" dirty="0">
                  <a:solidFill>
                    <a:schemeClr val="bg1"/>
                  </a:solidFill>
                </a:rPr>
                <a:t>10 years</a:t>
              </a:r>
            </a:p>
          </p:txBody>
        </p:sp>
      </p:grpSp>
      <p:grpSp>
        <p:nvGrpSpPr>
          <p:cNvPr id="20" name="Group 19"/>
          <p:cNvGrpSpPr/>
          <p:nvPr/>
        </p:nvGrpSpPr>
        <p:grpSpPr>
          <a:xfrm>
            <a:off x="3124676" y="2132856"/>
            <a:ext cx="1159292" cy="1944216"/>
            <a:chOff x="539552" y="1700808"/>
            <a:chExt cx="1159292" cy="1944216"/>
          </a:xfrm>
          <a:solidFill>
            <a:schemeClr val="bg1">
              <a:lumMod val="50000"/>
            </a:schemeClr>
          </a:solidFill>
        </p:grpSpPr>
        <p:sp>
          <p:nvSpPr>
            <p:cNvPr id="21" name="Down Arrow Callout 20"/>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2" name="TextBox 21"/>
            <p:cNvSpPr txBox="1"/>
            <p:nvPr/>
          </p:nvSpPr>
          <p:spPr>
            <a:xfrm>
              <a:off x="539552" y="1844824"/>
              <a:ext cx="1159292" cy="1015663"/>
            </a:xfrm>
            <a:prstGeom prst="rect">
              <a:avLst/>
            </a:prstGeom>
            <a:grpFill/>
          </p:spPr>
          <p:txBody>
            <a:bodyPr wrap="square" rtlCol="0">
              <a:spAutoFit/>
            </a:bodyPr>
            <a:lstStyle/>
            <a:p>
              <a:pPr algn="ctr"/>
              <a:r>
                <a:rPr lang="en-GB" sz="2000" u="none" dirty="0">
                  <a:solidFill>
                    <a:schemeClr val="bg1"/>
                  </a:solidFill>
                </a:rPr>
                <a:t>Under </a:t>
              </a:r>
            </a:p>
            <a:p>
              <a:pPr algn="ctr"/>
              <a:r>
                <a:rPr lang="en-GB" sz="2000" u="none" dirty="0">
                  <a:solidFill>
                    <a:schemeClr val="bg1"/>
                  </a:solidFill>
                </a:rPr>
                <a:t>12 years</a:t>
              </a:r>
            </a:p>
          </p:txBody>
        </p:sp>
      </p:grpSp>
      <p:grpSp>
        <p:nvGrpSpPr>
          <p:cNvPr id="23" name="Group 22"/>
          <p:cNvGrpSpPr/>
          <p:nvPr/>
        </p:nvGrpSpPr>
        <p:grpSpPr>
          <a:xfrm>
            <a:off x="4420820" y="1988840"/>
            <a:ext cx="1159292" cy="1944216"/>
            <a:chOff x="539552" y="1700808"/>
            <a:chExt cx="1159292" cy="1944216"/>
          </a:xfrm>
          <a:solidFill>
            <a:schemeClr val="bg1">
              <a:lumMod val="50000"/>
            </a:schemeClr>
          </a:solidFill>
        </p:grpSpPr>
        <p:sp>
          <p:nvSpPr>
            <p:cNvPr id="24" name="Down Arrow Callout 23"/>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5" name="TextBox 24"/>
            <p:cNvSpPr txBox="1"/>
            <p:nvPr/>
          </p:nvSpPr>
          <p:spPr>
            <a:xfrm>
              <a:off x="539552" y="1844824"/>
              <a:ext cx="1159292" cy="1015663"/>
            </a:xfrm>
            <a:prstGeom prst="rect">
              <a:avLst/>
            </a:prstGeom>
            <a:grpFill/>
          </p:spPr>
          <p:txBody>
            <a:bodyPr wrap="square" rtlCol="0">
              <a:spAutoFit/>
            </a:bodyPr>
            <a:lstStyle/>
            <a:p>
              <a:pPr algn="ctr"/>
              <a:r>
                <a:rPr lang="en-GB" sz="2000" u="none" dirty="0">
                  <a:solidFill>
                    <a:schemeClr val="bg1"/>
                  </a:solidFill>
                </a:rPr>
                <a:t>Under </a:t>
              </a:r>
            </a:p>
            <a:p>
              <a:pPr algn="ctr"/>
              <a:r>
                <a:rPr lang="en-GB" sz="2000" u="none" dirty="0">
                  <a:solidFill>
                    <a:schemeClr val="bg1"/>
                  </a:solidFill>
                </a:rPr>
                <a:t>14 years</a:t>
              </a:r>
            </a:p>
          </p:txBody>
        </p:sp>
      </p:grpSp>
      <p:grpSp>
        <p:nvGrpSpPr>
          <p:cNvPr id="26" name="Group 25"/>
          <p:cNvGrpSpPr/>
          <p:nvPr/>
        </p:nvGrpSpPr>
        <p:grpSpPr>
          <a:xfrm>
            <a:off x="5716963" y="1772816"/>
            <a:ext cx="1159293" cy="1944216"/>
            <a:chOff x="539551" y="1700808"/>
            <a:chExt cx="1159293" cy="1944216"/>
          </a:xfrm>
          <a:solidFill>
            <a:schemeClr val="bg1">
              <a:lumMod val="50000"/>
            </a:schemeClr>
          </a:solidFill>
        </p:grpSpPr>
        <p:sp>
          <p:nvSpPr>
            <p:cNvPr id="27" name="Down Arrow Callout 26"/>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8" name="TextBox 27"/>
            <p:cNvSpPr txBox="1"/>
            <p:nvPr/>
          </p:nvSpPr>
          <p:spPr>
            <a:xfrm>
              <a:off x="539551" y="1844824"/>
              <a:ext cx="1159293" cy="1015663"/>
            </a:xfrm>
            <a:prstGeom prst="rect">
              <a:avLst/>
            </a:prstGeom>
            <a:grpFill/>
          </p:spPr>
          <p:txBody>
            <a:bodyPr wrap="square" rtlCol="0">
              <a:spAutoFit/>
            </a:bodyPr>
            <a:lstStyle/>
            <a:p>
              <a:pPr algn="ctr"/>
              <a:r>
                <a:rPr lang="en-GB" sz="2000" u="none" dirty="0">
                  <a:solidFill>
                    <a:schemeClr val="bg1"/>
                  </a:solidFill>
                </a:rPr>
                <a:t>Under </a:t>
              </a:r>
            </a:p>
            <a:p>
              <a:pPr algn="ctr"/>
              <a:r>
                <a:rPr lang="en-GB" sz="2000" u="none" dirty="0">
                  <a:solidFill>
                    <a:schemeClr val="bg1"/>
                  </a:solidFill>
                </a:rPr>
                <a:t>16 years</a:t>
              </a:r>
            </a:p>
          </p:txBody>
        </p:sp>
      </p:grpSp>
      <p:grpSp>
        <p:nvGrpSpPr>
          <p:cNvPr id="29" name="Group 28"/>
          <p:cNvGrpSpPr/>
          <p:nvPr/>
        </p:nvGrpSpPr>
        <p:grpSpPr>
          <a:xfrm>
            <a:off x="7013108" y="1628800"/>
            <a:ext cx="1159292" cy="1944216"/>
            <a:chOff x="539552" y="1700808"/>
            <a:chExt cx="1159292" cy="1944216"/>
          </a:xfrm>
          <a:solidFill>
            <a:schemeClr val="bg1">
              <a:lumMod val="50000"/>
            </a:schemeClr>
          </a:solidFill>
        </p:grpSpPr>
        <p:sp>
          <p:nvSpPr>
            <p:cNvPr id="30" name="Down Arrow Callout 29"/>
            <p:cNvSpPr/>
            <p:nvPr/>
          </p:nvSpPr>
          <p:spPr>
            <a:xfrm>
              <a:off x="539552" y="1700808"/>
              <a:ext cx="1159292" cy="1944216"/>
            </a:xfrm>
            <a:prstGeom prst="down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TextBox 30"/>
            <p:cNvSpPr txBox="1"/>
            <p:nvPr/>
          </p:nvSpPr>
          <p:spPr>
            <a:xfrm>
              <a:off x="539552" y="1844824"/>
              <a:ext cx="1159292" cy="1015663"/>
            </a:xfrm>
            <a:prstGeom prst="rect">
              <a:avLst/>
            </a:prstGeom>
            <a:grpFill/>
          </p:spPr>
          <p:txBody>
            <a:bodyPr wrap="square" rtlCol="0">
              <a:spAutoFit/>
            </a:bodyPr>
            <a:lstStyle/>
            <a:p>
              <a:pPr algn="ctr"/>
              <a:r>
                <a:rPr lang="en-GB" sz="2000" u="none" dirty="0">
                  <a:solidFill>
                    <a:schemeClr val="bg1"/>
                  </a:solidFill>
                </a:rPr>
                <a:t>Under </a:t>
              </a:r>
            </a:p>
            <a:p>
              <a:pPr algn="ctr"/>
              <a:r>
                <a:rPr lang="en-GB" sz="2000" u="none" dirty="0">
                  <a:solidFill>
                    <a:schemeClr val="bg1"/>
                  </a:solidFill>
                </a:rPr>
                <a:t>18 years</a:t>
              </a:r>
            </a:p>
          </p:txBody>
        </p:sp>
      </p:grpSp>
      <p:sp>
        <p:nvSpPr>
          <p:cNvPr id="35" name="TextBox 34"/>
          <p:cNvSpPr txBox="1"/>
          <p:nvPr/>
        </p:nvSpPr>
        <p:spPr>
          <a:xfrm>
            <a:off x="474708" y="4644425"/>
            <a:ext cx="1288980" cy="584775"/>
          </a:xfrm>
          <a:prstGeom prst="rect">
            <a:avLst/>
          </a:prstGeom>
          <a:noFill/>
        </p:spPr>
        <p:txBody>
          <a:bodyPr wrap="square" rtlCol="0">
            <a:spAutoFit/>
          </a:bodyPr>
          <a:lstStyle/>
          <a:p>
            <a:pPr lvl="0" algn="ctr"/>
            <a:r>
              <a:rPr lang="en-GB" sz="1600" b="0" u="none" dirty="0">
                <a:latin typeface="+mn-lt"/>
              </a:rPr>
              <a:t>Tag or touch rugby</a:t>
            </a:r>
          </a:p>
        </p:txBody>
      </p:sp>
      <p:sp>
        <p:nvSpPr>
          <p:cNvPr id="39" name="TextBox 38"/>
          <p:cNvSpPr txBox="1"/>
          <p:nvPr/>
        </p:nvSpPr>
        <p:spPr>
          <a:xfrm>
            <a:off x="1763688" y="4500409"/>
            <a:ext cx="1288980" cy="584775"/>
          </a:xfrm>
          <a:prstGeom prst="rect">
            <a:avLst/>
          </a:prstGeom>
          <a:noFill/>
        </p:spPr>
        <p:txBody>
          <a:bodyPr wrap="square" rtlCol="0">
            <a:spAutoFit/>
          </a:bodyPr>
          <a:lstStyle/>
          <a:p>
            <a:pPr lvl="0" algn="ctr"/>
            <a:r>
              <a:rPr lang="en-GB" sz="1600" b="0" u="none" dirty="0">
                <a:latin typeface="+mn-lt"/>
              </a:rPr>
              <a:t>Introduce tackling</a:t>
            </a:r>
          </a:p>
        </p:txBody>
      </p:sp>
      <p:sp>
        <p:nvSpPr>
          <p:cNvPr id="42" name="TextBox 41"/>
          <p:cNvSpPr txBox="1"/>
          <p:nvPr/>
        </p:nvSpPr>
        <p:spPr>
          <a:xfrm>
            <a:off x="3059832" y="4151982"/>
            <a:ext cx="1288980" cy="1077218"/>
          </a:xfrm>
          <a:prstGeom prst="rect">
            <a:avLst/>
          </a:prstGeom>
          <a:noFill/>
        </p:spPr>
        <p:txBody>
          <a:bodyPr wrap="square" rtlCol="0">
            <a:spAutoFit/>
          </a:bodyPr>
          <a:lstStyle/>
          <a:p>
            <a:pPr lvl="0" algn="ctr"/>
            <a:r>
              <a:rPr lang="en-GB" sz="1600" b="0" u="none" dirty="0">
                <a:latin typeface="+mn-lt"/>
              </a:rPr>
              <a:t>Introduce</a:t>
            </a:r>
          </a:p>
          <a:p>
            <a:pPr lvl="0" algn="ctr"/>
            <a:r>
              <a:rPr lang="en-GB" sz="1600" b="0" u="none" dirty="0">
                <a:latin typeface="+mn-lt"/>
              </a:rPr>
              <a:t>Scrums, Rucks and Mauls</a:t>
            </a:r>
          </a:p>
        </p:txBody>
      </p:sp>
      <p:sp>
        <p:nvSpPr>
          <p:cNvPr id="45" name="TextBox 44"/>
          <p:cNvSpPr txBox="1"/>
          <p:nvPr/>
        </p:nvSpPr>
        <p:spPr>
          <a:xfrm>
            <a:off x="4355976" y="4007966"/>
            <a:ext cx="1288980" cy="830997"/>
          </a:xfrm>
          <a:prstGeom prst="rect">
            <a:avLst/>
          </a:prstGeom>
          <a:noFill/>
        </p:spPr>
        <p:txBody>
          <a:bodyPr wrap="square" rtlCol="0">
            <a:spAutoFit/>
          </a:bodyPr>
          <a:lstStyle/>
          <a:p>
            <a:pPr lvl="0" algn="ctr"/>
            <a:r>
              <a:rPr lang="en-GB" sz="1600" b="0" u="none" dirty="0">
                <a:latin typeface="+mn-lt"/>
              </a:rPr>
              <a:t>Introduce lineouts and kicks</a:t>
            </a:r>
          </a:p>
        </p:txBody>
      </p:sp>
      <p:sp>
        <p:nvSpPr>
          <p:cNvPr id="48" name="TextBox 47"/>
          <p:cNvSpPr txBox="1"/>
          <p:nvPr/>
        </p:nvSpPr>
        <p:spPr>
          <a:xfrm>
            <a:off x="5652120" y="3871712"/>
            <a:ext cx="1288980" cy="830997"/>
          </a:xfrm>
          <a:prstGeom prst="rect">
            <a:avLst/>
          </a:prstGeom>
          <a:noFill/>
        </p:spPr>
        <p:txBody>
          <a:bodyPr wrap="square" rtlCol="0">
            <a:spAutoFit/>
          </a:bodyPr>
          <a:lstStyle/>
          <a:p>
            <a:pPr lvl="0" algn="ctr"/>
            <a:r>
              <a:rPr lang="en-GB" sz="1600" b="0" u="none" dirty="0">
                <a:latin typeface="+mn-lt"/>
              </a:rPr>
              <a:t>World Rugby</a:t>
            </a:r>
          </a:p>
          <a:p>
            <a:pPr lvl="0" algn="ctr"/>
            <a:r>
              <a:rPr lang="en-GB" sz="1600" b="0" u="none" dirty="0">
                <a:latin typeface="+mn-lt"/>
              </a:rPr>
              <a:t>U19</a:t>
            </a:r>
          </a:p>
          <a:p>
            <a:pPr lvl="0" algn="ctr"/>
            <a:r>
              <a:rPr lang="en-GB" sz="1600" b="0" u="none" dirty="0">
                <a:latin typeface="+mn-lt"/>
              </a:rPr>
              <a:t>variation</a:t>
            </a:r>
          </a:p>
        </p:txBody>
      </p:sp>
      <p:sp>
        <p:nvSpPr>
          <p:cNvPr id="51" name="TextBox 50"/>
          <p:cNvSpPr txBox="1"/>
          <p:nvPr/>
        </p:nvSpPr>
        <p:spPr>
          <a:xfrm>
            <a:off x="6948264" y="3719934"/>
            <a:ext cx="1288980" cy="830997"/>
          </a:xfrm>
          <a:prstGeom prst="rect">
            <a:avLst/>
          </a:prstGeom>
          <a:noFill/>
        </p:spPr>
        <p:txBody>
          <a:bodyPr wrap="square" rtlCol="0">
            <a:spAutoFit/>
          </a:bodyPr>
          <a:lstStyle/>
          <a:p>
            <a:pPr lvl="0" algn="ctr"/>
            <a:r>
              <a:rPr lang="en-GB" sz="1600" b="0" u="none" dirty="0">
                <a:latin typeface="+mn-lt"/>
              </a:rPr>
              <a:t>World Rugby</a:t>
            </a:r>
          </a:p>
          <a:p>
            <a:pPr lvl="0" algn="ctr"/>
            <a:r>
              <a:rPr lang="en-GB" sz="1600" b="0" u="none" dirty="0">
                <a:latin typeface="+mn-lt"/>
              </a:rPr>
              <a:t>U19</a:t>
            </a:r>
          </a:p>
          <a:p>
            <a:pPr lvl="0" algn="ctr"/>
            <a:r>
              <a:rPr lang="en-GB" sz="1600" b="0" u="none" dirty="0">
                <a:latin typeface="+mn-lt"/>
              </a:rPr>
              <a:t>variation</a:t>
            </a:r>
          </a:p>
        </p:txBody>
      </p:sp>
    </p:spTree>
    <p:extLst>
      <p:ext uri="{BB962C8B-B14F-4D97-AF65-F5344CB8AC3E}">
        <p14:creationId xmlns:p14="http://schemas.microsoft.com/office/powerpoint/2010/main" val="390022576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547745350"/>
              </p:ext>
            </p:extLst>
          </p:nvPr>
        </p:nvGraphicFramePr>
        <p:xfrm>
          <a:off x="467544" y="404664"/>
          <a:ext cx="7416824" cy="5730837"/>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14 years</a:t>
                      </a:r>
                    </a:p>
                  </a:txBody>
                  <a:tcPr anchor="ctr"/>
                </a:tc>
                <a:tc>
                  <a:txBody>
                    <a:bodyPr/>
                    <a:lstStyle/>
                    <a:p>
                      <a:r>
                        <a:rPr lang="en-GB" sz="1100" b="1" i="1" kern="1200" noProof="0" dirty="0">
                          <a:solidFill>
                            <a:schemeClr val="lt1"/>
                          </a:solidFill>
                          <a:effectLst/>
                          <a:latin typeface="+mn-lt"/>
                          <a:ea typeface="+mn-ea"/>
                          <a:cs typeface="+mn-cs"/>
                        </a:rPr>
                        <a:t>Introduce lineouts</a:t>
                      </a:r>
                      <a:r>
                        <a:rPr lang="en-GB" sz="1100" b="1" i="1" kern="1200" baseline="0" noProof="0" dirty="0">
                          <a:solidFill>
                            <a:schemeClr val="lt1"/>
                          </a:solidFill>
                          <a:effectLst/>
                          <a:latin typeface="+mn-lt"/>
                          <a:ea typeface="+mn-ea"/>
                          <a:cs typeface="+mn-cs"/>
                        </a:rPr>
                        <a:t> and </a:t>
                      </a:r>
                      <a:r>
                        <a:rPr lang="en-GB" sz="1100" b="1" i="1" kern="1200" noProof="0" dirty="0">
                          <a:solidFill>
                            <a:schemeClr val="lt1"/>
                          </a:solidFill>
                          <a:effectLst/>
                          <a:latin typeface="+mn-lt"/>
                          <a:ea typeface="+mn-ea"/>
                          <a:cs typeface="+mn-cs"/>
                        </a:rPr>
                        <a:t> kicks</a:t>
                      </a:r>
                      <a:endParaRPr lang="en-GB" sz="1100" b="1" i="1" noProof="0" dirty="0"/>
                    </a:p>
                  </a:txBody>
                  <a:tcPr anchor="ctr"/>
                </a:tc>
                <a:extLst>
                  <a:ext uri="{0D108BD9-81ED-4DB2-BD59-A6C34878D82A}">
                    <a16:rowId xmlns:a16="http://schemas.microsoft.com/office/drawing/2014/main" val="10000"/>
                  </a:ext>
                </a:extLst>
              </a:tr>
              <a:tr h="322811">
                <a:tc>
                  <a:txBody>
                    <a:bodyPr/>
                    <a:lstStyle/>
                    <a:p>
                      <a:r>
                        <a:rPr lang="en-GB" sz="1100" b="1" noProof="0" dirty="0"/>
                        <a:t>Ages</a:t>
                      </a:r>
                    </a:p>
                  </a:txBody>
                  <a:tcPr anchor="ctr"/>
                </a:tc>
                <a:tc>
                  <a:txBody>
                    <a:bodyPr/>
                    <a:lstStyle/>
                    <a:p>
                      <a:r>
                        <a:rPr lang="en-GB" sz="1100" b="0" u="none" noProof="0" dirty="0"/>
                        <a:t>Not yet 14 years old by the 1st of January in the year the tournament</a:t>
                      </a:r>
                      <a:r>
                        <a:rPr lang="en-GB" sz="1100" b="0" u="none" baseline="0" noProof="0" dirty="0"/>
                        <a:t> takes place</a:t>
                      </a:r>
                      <a:r>
                        <a:rPr lang="en-GB" sz="1100" b="0" u="none" noProof="0" dirty="0"/>
                        <a:t> </a:t>
                      </a:r>
                    </a:p>
                    <a:p>
                      <a:r>
                        <a:rPr lang="en-GB" sz="1100" b="0" u="none" noProof="0" dirty="0"/>
                        <a:t>(15 for girls</a:t>
                      </a:r>
                      <a:r>
                        <a:rPr lang="en-GB" sz="1100" b="0" u="none" baseline="0" noProof="0" dirty="0"/>
                        <a:t>)</a:t>
                      </a:r>
                      <a:endParaRPr lang="en-GB" sz="1100" noProof="0" dirty="0"/>
                    </a:p>
                  </a:txBody>
                  <a:tcPr anchor="ctr"/>
                </a:tc>
                <a:extLst>
                  <a:ext uri="{0D108BD9-81ED-4DB2-BD59-A6C34878D82A}">
                    <a16:rowId xmlns:a16="http://schemas.microsoft.com/office/drawing/2014/main" val="10001"/>
                  </a:ext>
                </a:extLst>
              </a:tr>
              <a:tr h="322811">
                <a:tc>
                  <a:txBody>
                    <a:bodyPr/>
                    <a:lstStyle/>
                    <a:p>
                      <a:r>
                        <a:rPr lang="en-GB" sz="1100" b="1" noProof="0" dirty="0"/>
                        <a:t>Pitch size</a:t>
                      </a:r>
                    </a:p>
                  </a:txBody>
                  <a:tcPr anchor="ctr"/>
                </a:tc>
                <a:tc>
                  <a:txBody>
                    <a:bodyPr/>
                    <a:lstStyle/>
                    <a:p>
                      <a:r>
                        <a:rPr lang="en-GB" sz="1100" b="0" u="none" noProof="0" dirty="0"/>
                        <a:t>45 x 55 metres (excluding the in-goal area) (1/2 a full-size pitch)</a:t>
                      </a:r>
                      <a:endParaRPr lang="en-GB" sz="1100" noProof="0" dirty="0"/>
                    </a:p>
                  </a:txBody>
                  <a:tcPr anchor="ctr"/>
                </a:tc>
                <a:extLst>
                  <a:ext uri="{0D108BD9-81ED-4DB2-BD59-A6C34878D82A}">
                    <a16:rowId xmlns:a16="http://schemas.microsoft.com/office/drawing/2014/main" val="10002"/>
                  </a:ext>
                </a:extLst>
              </a:tr>
              <a:tr h="322811">
                <a:tc>
                  <a:txBody>
                    <a:bodyPr/>
                    <a:lstStyle/>
                    <a:p>
                      <a:r>
                        <a:rPr lang="en-GB" sz="1100" b="1" u="none" noProof="0" dirty="0"/>
                        <a:t>Rugby</a:t>
                      </a:r>
                      <a:r>
                        <a:rPr lang="en-GB" sz="1100" b="1" u="none" baseline="0" noProof="0" dirty="0"/>
                        <a:t> posts</a:t>
                      </a:r>
                      <a:endParaRPr lang="en-GB" sz="1100" b="1" noProof="0" dirty="0"/>
                    </a:p>
                  </a:txBody>
                  <a:tcPr anchor="ctr"/>
                </a:tc>
                <a:tc>
                  <a:txBody>
                    <a:bodyPr/>
                    <a:lstStyle/>
                    <a:p>
                      <a:r>
                        <a:rPr lang="en-GB" sz="1100" noProof="0" dirty="0"/>
                        <a:t>Yes</a:t>
                      </a:r>
                    </a:p>
                  </a:txBody>
                  <a:tcPr anchor="ctr"/>
                </a:tc>
                <a:extLst>
                  <a:ext uri="{0D108BD9-81ED-4DB2-BD59-A6C34878D82A}">
                    <a16:rowId xmlns:a16="http://schemas.microsoft.com/office/drawing/2014/main" val="10003"/>
                  </a:ext>
                </a:extLst>
              </a:tr>
              <a:tr h="322811">
                <a:tc>
                  <a:txBody>
                    <a:bodyPr/>
                    <a:lstStyle/>
                    <a:p>
                      <a:r>
                        <a:rPr lang="en-GB" sz="1100" b="1" u="none" noProof="0" dirty="0"/>
                        <a:t>Pitch markings</a:t>
                      </a:r>
                      <a:endParaRPr lang="en-GB" sz="1100" b="1"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Lines and soft cones</a:t>
                      </a:r>
                    </a:p>
                  </a:txBody>
                  <a:tcPr anchor="ctr"/>
                </a:tc>
                <a:extLst>
                  <a:ext uri="{0D108BD9-81ED-4DB2-BD59-A6C34878D82A}">
                    <a16:rowId xmlns:a16="http://schemas.microsoft.com/office/drawing/2014/main" val="10004"/>
                  </a:ext>
                </a:extLst>
              </a:tr>
              <a:tr h="322811">
                <a:tc>
                  <a:txBody>
                    <a:bodyPr/>
                    <a:lstStyle/>
                    <a:p>
                      <a:r>
                        <a:rPr lang="en-GB" sz="1100" b="1" u="none" noProof="0" dirty="0"/>
                        <a:t>Ball size</a:t>
                      </a:r>
                      <a:endParaRPr lang="en-GB" sz="1100" b="1" noProof="0" dirty="0"/>
                    </a:p>
                  </a:txBody>
                  <a:tcPr anchor="ctr"/>
                </a:tc>
                <a:tc>
                  <a:txBody>
                    <a:bodyPr/>
                    <a:lstStyle/>
                    <a:p>
                      <a:r>
                        <a:rPr lang="en-GB" sz="1100" noProof="0" dirty="0"/>
                        <a:t>4</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12 (mix), (5 forwards, 7 backs)</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Jerseys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Jersey numbers not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Game 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2 x 15 minutes (max) </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Max playing</a:t>
                      </a:r>
                      <a:r>
                        <a:rPr lang="en-GB" sz="1100" b="1" u="none" baseline="0" noProof="0" dirty="0"/>
                        <a:t> time</a:t>
                      </a:r>
                      <a:r>
                        <a:rPr lang="en-GB" sz="1100" b="1" u="none" noProof="0" dirty="0"/>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80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Halftime</a:t>
                      </a:r>
                    </a:p>
                  </a:txBody>
                  <a:tcPr anchor="ctr"/>
                </a:tc>
                <a:tc>
                  <a:txBody>
                    <a:bodyPr/>
                    <a:lstStyle/>
                    <a:p>
                      <a:r>
                        <a:rPr lang="en-GB" sz="1100" noProof="0" dirty="0"/>
                        <a:t>5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Start/Restart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Drop kick from the centre of the pitch.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Opposition players at least 7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rPr>
                        <a:t>Free pass / Tap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No</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2"/>
                  </a:ext>
                </a:extLst>
              </a:tr>
              <a:tr h="384367">
                <a:tc>
                  <a:txBody>
                    <a:bodyPr/>
                    <a:lstStyle/>
                    <a:p>
                      <a:r>
                        <a:rPr lang="en-GB" sz="1100" b="1" noProof="0" dirty="0"/>
                        <a:t>Scrums</a:t>
                      </a:r>
                    </a:p>
                  </a:txBody>
                  <a:tcPr anchor="ctr"/>
                </a:tc>
                <a:tc>
                  <a:txBody>
                    <a:bodyPr/>
                    <a:lstStyle/>
                    <a:p>
                      <a:r>
                        <a:rPr lang="en-GB" sz="1100" b="0" u="none" noProof="0" dirty="0">
                          <a:latin typeface="+mn-lt"/>
                        </a:rPr>
                        <a:t>Yes. </a:t>
                      </a:r>
                      <a:r>
                        <a:rPr lang="en-GB" sz="1100" noProof="0" dirty="0">
                          <a:effectLst/>
                        </a:rPr>
                        <a:t>The scrum consists of three front row players, and two second row.</a:t>
                      </a:r>
                    </a:p>
                    <a:p>
                      <a:pPr marL="0" marR="0">
                        <a:spcBef>
                          <a:spcPts val="0"/>
                        </a:spcBef>
                        <a:spcAft>
                          <a:spcPts val="0"/>
                        </a:spcAft>
                      </a:pPr>
                      <a:r>
                        <a:rPr lang="en-GB" sz="1100" noProof="0" dirty="0">
                          <a:effectLst/>
                        </a:rPr>
                        <a:t>To set the scrum the referee will call “Crouch – Touch – Engage”.</a:t>
                      </a:r>
                    </a:p>
                    <a:p>
                      <a:pPr marL="0" marR="0">
                        <a:spcBef>
                          <a:spcPts val="0"/>
                        </a:spcBef>
                        <a:spcAft>
                          <a:spcPts val="0"/>
                        </a:spcAft>
                      </a:pPr>
                      <a:r>
                        <a:rPr lang="en-GB" sz="1100" noProof="0" dirty="0">
                          <a:effectLst/>
                        </a:rPr>
                        <a:t>Pushing is permitted,</a:t>
                      </a:r>
                      <a:r>
                        <a:rPr lang="en-GB" sz="1100" baseline="0" noProof="0" dirty="0">
                          <a:effectLst/>
                        </a:rPr>
                        <a:t> but the scrum must not travel more than 1,5 metres (U19 laws)</a:t>
                      </a:r>
                      <a:endParaRPr lang="en-GB" sz="1100" noProof="0" dirty="0">
                        <a:effectLst/>
                      </a:endParaRPr>
                    </a:p>
                    <a:p>
                      <a:pPr marL="0" marR="0">
                        <a:spcBef>
                          <a:spcPts val="0"/>
                        </a:spcBef>
                        <a:spcAft>
                          <a:spcPts val="0"/>
                        </a:spcAft>
                      </a:pPr>
                      <a:r>
                        <a:rPr lang="en-GB" sz="1100" noProof="0" dirty="0">
                          <a:effectLst/>
                        </a:rPr>
                        <a:t>Both teams must form</a:t>
                      </a:r>
                      <a:r>
                        <a:rPr lang="en-GB" sz="1100" baseline="0" noProof="0" dirty="0">
                          <a:effectLst/>
                        </a:rPr>
                        <a:t> up identically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The scrum must not wheel (turn sideways) more than 45 degrees.</a:t>
                      </a:r>
                      <a:endParaRPr lang="en-GB" sz="1100" noProof="0" dirty="0">
                        <a:solidFill>
                          <a:srgbClr val="000000"/>
                        </a:solidFill>
                        <a:effectLst/>
                        <a:latin typeface="Century Gothic"/>
                        <a:ea typeface="Times New Roman"/>
                        <a:cs typeface="Century Gothic"/>
                      </a:endParaRPr>
                    </a:p>
                    <a:p>
                      <a:pPr marL="0" marR="0">
                        <a:spcBef>
                          <a:spcPts val="0"/>
                        </a:spcBef>
                        <a:spcAft>
                          <a:spcPts val="0"/>
                        </a:spcAft>
                      </a:pPr>
                      <a:r>
                        <a:rPr lang="en-GB" sz="1100" noProof="0" dirty="0">
                          <a:effectLst/>
                        </a:rPr>
                        <a:t>No kicking “through” the opponents hooker</a:t>
                      </a:r>
                    </a:p>
                    <a:p>
                      <a:pPr marL="0" marR="0">
                        <a:spcBef>
                          <a:spcPts val="0"/>
                        </a:spcBef>
                        <a:spcAft>
                          <a:spcPts val="0"/>
                        </a:spcAft>
                      </a:pPr>
                      <a:r>
                        <a:rPr lang="en-GB" sz="1100" noProof="0" dirty="0">
                          <a:effectLst/>
                        </a:rPr>
                        <a:t>No pulling of the opponents front row. The rearmost foot in the scrum is the offside line.</a:t>
                      </a:r>
                      <a:endParaRPr lang="en-GB" sz="1100" b="0" u="none" noProof="0" dirty="0">
                        <a:latin typeface="+mn-lt"/>
                      </a:endParaRPr>
                    </a:p>
                  </a:txBody>
                  <a:tcPr anchor="ctr"/>
                </a:tc>
                <a:extLst>
                  <a:ext uri="{0D108BD9-81ED-4DB2-BD59-A6C34878D82A}">
                    <a16:rowId xmlns:a16="http://schemas.microsoft.com/office/drawing/2014/main" val="10013"/>
                  </a:ext>
                </a:extLst>
              </a:tr>
            </a:tbl>
          </a:graphicData>
        </a:graphic>
      </p:graphicFrame>
      <p:sp>
        <p:nvSpPr>
          <p:cNvPr id="14" name="TextBox 13"/>
          <p:cNvSpPr txBox="1"/>
          <p:nvPr/>
        </p:nvSpPr>
        <p:spPr>
          <a:xfrm>
            <a:off x="7956376" y="5826750"/>
            <a:ext cx="1043608" cy="338554"/>
          </a:xfrm>
          <a:prstGeom prst="rect">
            <a:avLst/>
          </a:prstGeom>
          <a:noFill/>
        </p:spPr>
        <p:txBody>
          <a:bodyPr wrap="square" rtlCol="0">
            <a:spAutoFit/>
          </a:bodyPr>
          <a:lstStyle/>
          <a:p>
            <a:r>
              <a:rPr lang="da-DK" sz="800" b="0" u="none" dirty="0">
                <a:solidFill>
                  <a:prstClr val="black"/>
                </a:solidFill>
              </a:rPr>
              <a:t>Side 1/3</a:t>
            </a:r>
          </a:p>
          <a:p>
            <a:r>
              <a:rPr lang="da-DK" sz="800" b="0" u="none" dirty="0">
                <a:solidFill>
                  <a:prstClr val="black"/>
                </a:solidFill>
              </a:rPr>
              <a:t>2016</a:t>
            </a:r>
          </a:p>
        </p:txBody>
      </p:sp>
    </p:spTree>
    <p:extLst>
      <p:ext uri="{BB962C8B-B14F-4D97-AF65-F5344CB8AC3E}">
        <p14:creationId xmlns:p14="http://schemas.microsoft.com/office/powerpoint/2010/main" val="38567564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634674340"/>
              </p:ext>
            </p:extLst>
          </p:nvPr>
        </p:nvGraphicFramePr>
        <p:xfrm>
          <a:off x="467544" y="404664"/>
          <a:ext cx="7416824" cy="4570615"/>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14 years</a:t>
                      </a:r>
                    </a:p>
                  </a:txBody>
                  <a:tcPr anchor="ctr"/>
                </a:tc>
                <a:tc>
                  <a:txBody>
                    <a:bodyPr/>
                    <a:lstStyle/>
                    <a:p>
                      <a:r>
                        <a:rPr lang="en-GB" sz="1100" b="1" i="1" kern="1200" noProof="0" dirty="0">
                          <a:solidFill>
                            <a:schemeClr val="lt1"/>
                          </a:solidFill>
                          <a:effectLst/>
                          <a:latin typeface="+mn-lt"/>
                          <a:ea typeface="+mn-ea"/>
                          <a:cs typeface="+mn-cs"/>
                        </a:rPr>
                        <a:t>Introduce lineouts and kicks</a:t>
                      </a:r>
                      <a:endParaRPr lang="en-GB" sz="1100" b="1" i="1" noProof="0" dirty="0"/>
                    </a:p>
                  </a:txBody>
                  <a:tcPr anchor="ctr"/>
                </a:tc>
                <a:extLst>
                  <a:ext uri="{0D108BD9-81ED-4DB2-BD59-A6C34878D82A}">
                    <a16:rowId xmlns:a16="http://schemas.microsoft.com/office/drawing/2014/main" val="10000"/>
                  </a:ext>
                </a:extLst>
              </a:tr>
              <a:tr h="322811">
                <a:tc>
                  <a:txBody>
                    <a:bodyPr/>
                    <a:lstStyle/>
                    <a:p>
                      <a:r>
                        <a:rPr lang="en-GB" sz="1100" b="1" noProof="0" dirty="0"/>
                        <a:t>Lineouts</a:t>
                      </a:r>
                    </a:p>
                  </a:txBody>
                  <a:tcPr anchor="ctr"/>
                </a:tc>
                <a:tc>
                  <a:txBody>
                    <a:bodyPr/>
                    <a:lstStyle/>
                    <a:p>
                      <a:pPr marL="0" marR="0">
                        <a:spcBef>
                          <a:spcPts val="0"/>
                        </a:spcBef>
                        <a:spcAft>
                          <a:spcPts val="0"/>
                        </a:spcAft>
                      </a:pPr>
                      <a:r>
                        <a:rPr lang="en-GB" sz="1100" noProof="0" dirty="0">
                          <a:effectLst/>
                        </a:rPr>
                        <a:t>A</a:t>
                      </a:r>
                      <a:r>
                        <a:rPr lang="en-GB" sz="1100" baseline="0" noProof="0" dirty="0">
                          <a:effectLst/>
                        </a:rPr>
                        <a:t> lineout is called when the ball goes out. </a:t>
                      </a:r>
                      <a:r>
                        <a:rPr lang="en-GB" sz="1100" noProof="0" dirty="0">
                          <a:effectLst/>
                        </a:rPr>
                        <a:t>Max</a:t>
                      </a:r>
                      <a:r>
                        <a:rPr lang="en-GB" sz="1100" baseline="0" noProof="0" dirty="0">
                          <a:effectLst/>
                        </a:rPr>
                        <a:t> 4</a:t>
                      </a:r>
                      <a:r>
                        <a:rPr lang="en-GB" sz="1100" noProof="0" dirty="0">
                          <a:effectLst/>
                        </a:rPr>
                        <a:t> players</a:t>
                      </a:r>
                      <a:r>
                        <a:rPr lang="en-GB" sz="1100" baseline="0" noProof="0" dirty="0">
                          <a:effectLst/>
                        </a:rPr>
                        <a:t> from each team. No lifting.</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1"/>
                  </a:ext>
                </a:extLst>
              </a:tr>
              <a:tr h="322811">
                <a:tc>
                  <a:txBody>
                    <a:bodyPr/>
                    <a:lstStyle/>
                    <a:p>
                      <a:r>
                        <a:rPr lang="en-GB" sz="1100" b="1" u="none" noProof="0" dirty="0"/>
                        <a:t>Kicking</a:t>
                      </a:r>
                      <a:endParaRPr lang="en-GB" sz="1100" b="1" noProof="0" dirty="0"/>
                    </a:p>
                  </a:txBody>
                  <a:tcPr anchor="ctr"/>
                </a:tc>
                <a:tc>
                  <a:txBody>
                    <a:bodyPr/>
                    <a:lstStyle/>
                    <a:p>
                      <a:pPr marL="0" marR="0">
                        <a:spcBef>
                          <a:spcPts val="0"/>
                        </a:spcBef>
                        <a:spcAft>
                          <a:spcPts val="0"/>
                        </a:spcAft>
                      </a:pPr>
                      <a:r>
                        <a:rPr lang="en-GB" sz="1100" noProof="0" dirty="0">
                          <a:effectLst/>
                        </a:rPr>
                        <a:t>Yes. Controlled kick in the 22m area.</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2"/>
                  </a:ext>
                </a:extLst>
              </a:tr>
              <a:tr h="322811">
                <a:tc>
                  <a:txBody>
                    <a:bodyPr/>
                    <a:lstStyle/>
                    <a:p>
                      <a:pPr marL="0" marR="0" algn="just">
                        <a:spcBef>
                          <a:spcPts val="0"/>
                        </a:spcBef>
                        <a:spcAft>
                          <a:spcPts val="0"/>
                        </a:spcAft>
                      </a:pPr>
                      <a:r>
                        <a:rPr lang="en-GB" sz="1100" b="1" noProof="0" dirty="0">
                          <a:effectLst/>
                        </a:rPr>
                        <a:t>22 meter kick </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Drop kick where the referee indicates</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3"/>
                  </a:ext>
                </a:extLst>
              </a:tr>
              <a:tr h="322811">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The ball is kicked freely at the indicated mark. </a:t>
                      </a:r>
                    </a:p>
                    <a:p>
                      <a:pPr marL="0" marR="0">
                        <a:spcBef>
                          <a:spcPts val="0"/>
                        </a:spcBef>
                        <a:spcAft>
                          <a:spcPts val="0"/>
                        </a:spcAft>
                      </a:pPr>
                      <a:r>
                        <a:rPr lang="en-GB" sz="1100" noProof="0" dirty="0">
                          <a:effectLst/>
                        </a:rPr>
                        <a:t>Opposition players must be at least 7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Tackling</a:t>
                      </a:r>
                    </a:p>
                  </a:txBody>
                  <a:tcPr anchor="ctr"/>
                </a:tc>
                <a:tc>
                  <a:txBody>
                    <a:bodyPr/>
                    <a:lstStyle/>
                    <a:p>
                      <a:r>
                        <a:rPr lang="en-GB" sz="1100" b="0" u="sng" noProof="0" dirty="0">
                          <a:latin typeface="+mn-lt"/>
                        </a:rPr>
                        <a:t>A tackle is defined as </a:t>
                      </a:r>
                      <a:r>
                        <a:rPr lang="en-GB" sz="1100" b="0" u="none" noProof="0" dirty="0">
                          <a:latin typeface="+mn-lt"/>
                        </a:rPr>
                        <a:t>all contact below the elbows on the jersey,</a:t>
                      </a:r>
                      <a:r>
                        <a:rPr lang="en-GB" sz="1100" b="0" u="none" baseline="0" noProof="0" dirty="0">
                          <a:latin typeface="+mn-lt"/>
                        </a:rPr>
                        <a:t> shorts or around the legs that result in the ball carrier being held by their opponent. If the ball carrier is brought to the ground then the referee will call </a:t>
                      </a:r>
                      <a:r>
                        <a:rPr lang="en-GB" sz="1100" b="0" u="none" noProof="0" dirty="0">
                          <a:latin typeface="+mn-lt"/>
                        </a:rPr>
                        <a:t>'tackle release‘. </a:t>
                      </a:r>
                    </a:p>
                    <a:p>
                      <a:r>
                        <a:rPr lang="en-GB" sz="1100" b="0" u="none" noProof="0" dirty="0">
                          <a:latin typeface="+mn-lt"/>
                        </a:rPr>
                        <a:t>Only the ball carrier can be tackled. </a:t>
                      </a:r>
                      <a:r>
                        <a:rPr lang="en-GB" sz="1100" b="0" u="none" baseline="0" noProof="0" dirty="0">
                          <a:latin typeface="+mn-lt"/>
                        </a:rPr>
                        <a:t>The tackler may grab the ball carrier under the elbows on the shirt or shorts or around the legs. </a:t>
                      </a:r>
                      <a:r>
                        <a:rPr lang="en-GB" sz="1100" b="0" u="none" noProof="0" dirty="0">
                          <a:latin typeface="+mn-lt"/>
                        </a:rPr>
                        <a:t>When a ball carrier is held but remains on their feet then they may continue to move forward.</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Handoff</a:t>
                      </a:r>
                    </a:p>
                  </a:txBody>
                  <a:tcPr/>
                </a:tc>
                <a:tc>
                  <a:txBody>
                    <a:bodyPr/>
                    <a:lstStyle/>
                    <a:p>
                      <a:r>
                        <a:rPr lang="en-GB" sz="1100" kern="1200" noProof="0" dirty="0">
                          <a:solidFill>
                            <a:schemeClr val="dk1"/>
                          </a:solidFill>
                          <a:effectLst/>
                          <a:latin typeface="+mn-lt"/>
                          <a:ea typeface="+mn-ea"/>
                          <a:cs typeface="+mn-cs"/>
                        </a:rPr>
                        <a:t>Yes. Handoff below shoulder height</a:t>
                      </a:r>
                      <a:endParaRPr lang="en-GB" sz="1100" noProof="0" dirty="0">
                        <a:effectLst/>
                      </a:endParaRP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Ruck</a:t>
                      </a:r>
                    </a:p>
                  </a:txBody>
                  <a:tcPr/>
                </a:tc>
                <a:tc>
                  <a:txBody>
                    <a:bodyPr/>
                    <a:lstStyle/>
                    <a:p>
                      <a:r>
                        <a:rPr lang="en-GB" sz="1100" b="0" u="none" noProof="0" dirty="0">
                          <a:latin typeface="+mn-lt"/>
                        </a:rPr>
                        <a:t>A ruck</a:t>
                      </a:r>
                      <a:r>
                        <a:rPr lang="en-GB" sz="1100" b="0" u="none" baseline="0" noProof="0" dirty="0">
                          <a:latin typeface="+mn-lt"/>
                        </a:rPr>
                        <a:t> is formed when one player from each team are on their feet, in contact with each other, and with the ball beneath them on the ground. Players “ruck” when they use their feet to win or retain the ball without using “foul play”. During a ruck open play ends. The ruck may only contain a maximum of three players from each team (the two in contact with each other, plus two extra from either team).</a:t>
                      </a:r>
                    </a:p>
                    <a:p>
                      <a:r>
                        <a:rPr lang="en-GB" sz="1100" b="0" u="none" baseline="0" noProof="0" dirty="0">
                          <a:latin typeface="+mn-lt"/>
                        </a:rPr>
                        <a:t>When the ball is clearly won by one of the teams and the ball is available on their side of the ruck then the referee will call “use it”. After which the ball must be played within the next 5 seconds. If not then the referee will award a tap kick to the defending team.</a:t>
                      </a:r>
                    </a:p>
                  </a:txBody>
                  <a:tcPr anchor="ctr"/>
                </a:tc>
                <a:extLst>
                  <a:ext uri="{0D108BD9-81ED-4DB2-BD59-A6C34878D82A}">
                    <a16:rowId xmlns:a16="http://schemas.microsoft.com/office/drawing/2014/main" val="10007"/>
                  </a:ext>
                </a:extLst>
              </a:tr>
            </a:tbl>
          </a:graphicData>
        </a:graphic>
      </p:graphicFrame>
      <p:sp>
        <p:nvSpPr>
          <p:cNvPr id="9" name="TextBox 8"/>
          <p:cNvSpPr txBox="1"/>
          <p:nvPr/>
        </p:nvSpPr>
        <p:spPr>
          <a:xfrm>
            <a:off x="7956376" y="5250686"/>
            <a:ext cx="1043608" cy="338554"/>
          </a:xfrm>
          <a:prstGeom prst="rect">
            <a:avLst/>
          </a:prstGeom>
          <a:noFill/>
        </p:spPr>
        <p:txBody>
          <a:bodyPr wrap="square" rtlCol="0">
            <a:spAutoFit/>
          </a:bodyPr>
          <a:lstStyle/>
          <a:p>
            <a:r>
              <a:rPr lang="da-DK" sz="800" b="0" u="none" dirty="0">
                <a:solidFill>
                  <a:prstClr val="black"/>
                </a:solidFill>
              </a:rPr>
              <a:t>Side 2/3</a:t>
            </a:r>
          </a:p>
          <a:p>
            <a:r>
              <a:rPr lang="da-DK" sz="800" b="0" u="none" dirty="0">
                <a:solidFill>
                  <a:prstClr val="black"/>
                </a:solidFill>
              </a:rPr>
              <a:t>2016</a:t>
            </a:r>
          </a:p>
        </p:txBody>
      </p:sp>
    </p:spTree>
    <p:extLst>
      <p:ext uri="{BB962C8B-B14F-4D97-AF65-F5344CB8AC3E}">
        <p14:creationId xmlns:p14="http://schemas.microsoft.com/office/powerpoint/2010/main" val="21237260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716821304"/>
              </p:ext>
            </p:extLst>
          </p:nvPr>
        </p:nvGraphicFramePr>
        <p:xfrm>
          <a:off x="467544" y="404664"/>
          <a:ext cx="7416824" cy="5370022"/>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dirty="0">
                          <a:latin typeface="+mn-lt"/>
                        </a:rPr>
                        <a:t>Under 14 years</a:t>
                      </a:r>
                    </a:p>
                  </a:txBody>
                  <a:tcPr anchor="ctr"/>
                </a:tc>
                <a:tc>
                  <a:txBody>
                    <a:bodyPr/>
                    <a:lstStyle/>
                    <a:p>
                      <a:r>
                        <a:rPr lang="en-GB" sz="1100" b="1" i="1" kern="1200" dirty="0">
                          <a:solidFill>
                            <a:schemeClr val="lt1"/>
                          </a:solidFill>
                          <a:effectLst/>
                          <a:latin typeface="+mn-lt"/>
                          <a:ea typeface="+mn-ea"/>
                          <a:cs typeface="+mn-cs"/>
                        </a:rPr>
                        <a:t>Introduce lineouts and kicking</a:t>
                      </a:r>
                      <a:endParaRPr lang="en-GB" sz="1100" b="1" i="1" dirty="0">
                        <a:latin typeface="+mn-lt"/>
                      </a:endParaRPr>
                    </a:p>
                  </a:txBody>
                  <a:tcPr anchor="ctr"/>
                </a:tc>
                <a:extLst>
                  <a:ext uri="{0D108BD9-81ED-4DB2-BD59-A6C34878D82A}">
                    <a16:rowId xmlns:a16="http://schemas.microsoft.com/office/drawing/2014/main" val="1000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dirty="0">
                          <a:latin typeface="+mn-lt"/>
                        </a:rPr>
                        <a:t>Maul</a:t>
                      </a:r>
                    </a:p>
                  </a:txBody>
                  <a:tcPr/>
                </a:tc>
                <a:tc>
                  <a:txBody>
                    <a:bodyPr/>
                    <a:lstStyle/>
                    <a:p>
                      <a:r>
                        <a:rPr lang="en-GB" sz="1100" b="0" u="none" noProof="0" dirty="0">
                          <a:latin typeface="+mn-lt"/>
                        </a:rPr>
                        <a:t>A maul is</a:t>
                      </a:r>
                      <a:r>
                        <a:rPr lang="en-GB" sz="1100" b="0" u="none" baseline="0" noProof="0" dirty="0">
                          <a:latin typeface="+mn-lt"/>
                        </a:rPr>
                        <a:t> formed when a player from either team binds to the ball carrier and tackler. It is only permitted for a maximum of three players from each team (including the ball carrier and tackler) to be involved in a maul. During a maul open play ends.</a:t>
                      </a:r>
                    </a:p>
                    <a:p>
                      <a:r>
                        <a:rPr lang="en-GB" sz="1100" b="0" u="none" baseline="0" noProof="0" dirty="0">
                          <a:latin typeface="+mn-lt"/>
                        </a:rPr>
                        <a:t>After a maul has been formed the ball must be made available within 5 seconds. The referee will call “use it” and the ball must be brought away from the contact area. If neither team can pass the ball away then the referee will award a tap kick to the defending team.</a:t>
                      </a:r>
                      <a:endParaRPr lang="en-GB" sz="1100" b="0" u="none" noProof="0" dirty="0">
                        <a:latin typeface="+mn-lt"/>
                      </a:endParaRPr>
                    </a:p>
                  </a:txBody>
                  <a:tcPr anchor="ctr"/>
                </a:tc>
                <a:extLst>
                  <a:ext uri="{0D108BD9-81ED-4DB2-BD59-A6C34878D82A}">
                    <a16:rowId xmlns:a16="http://schemas.microsoft.com/office/drawing/2014/main" val="1000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a:spcBef>
                          <a:spcPts val="0"/>
                        </a:spcBef>
                        <a:spcAft>
                          <a:spcPts val="0"/>
                        </a:spcAft>
                      </a:pPr>
                      <a:r>
                        <a:rPr lang="en-GB" sz="1100" dirty="0">
                          <a:effectLst/>
                          <a:latin typeface="+mn-lt"/>
                        </a:rPr>
                        <a:t>The ball is kicked freely at the mark.</a:t>
                      </a:r>
                    </a:p>
                    <a:p>
                      <a:pPr marL="0" marR="0">
                        <a:spcBef>
                          <a:spcPts val="0"/>
                        </a:spcBef>
                        <a:spcAft>
                          <a:spcPts val="0"/>
                        </a:spcAft>
                      </a:pPr>
                      <a:r>
                        <a:rPr lang="en-GB" sz="1100" dirty="0">
                          <a:effectLst/>
                          <a:latin typeface="+mn-lt"/>
                        </a:rPr>
                        <a:t>Opposition players must be at least 7 metres away.</a:t>
                      </a:r>
                    </a:p>
                    <a:p>
                      <a:pPr marL="0" marR="0">
                        <a:spcBef>
                          <a:spcPts val="0"/>
                        </a:spcBef>
                        <a:spcAft>
                          <a:spcPts val="0"/>
                        </a:spcAft>
                      </a:pPr>
                      <a:r>
                        <a:rPr lang="en-GB" sz="1100" dirty="0">
                          <a:effectLst/>
                          <a:latin typeface="+mn-lt"/>
                        </a:rPr>
                        <a:t>Play begins when the kick is made. </a:t>
                      </a:r>
                      <a:endParaRPr lang="en-GB" sz="110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2"/>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0" marR="0" indent="0">
                        <a:spcBef>
                          <a:spcPts val="0"/>
                        </a:spcBef>
                        <a:spcAft>
                          <a:spcPts val="0"/>
                        </a:spcAft>
                        <a:buFontTx/>
                        <a:buNone/>
                      </a:pPr>
                      <a:r>
                        <a:rPr lang="en-GB" sz="1100" dirty="0">
                          <a:effectLst/>
                          <a:latin typeface="+mn-lt"/>
                        </a:rPr>
                        <a:t>- Foul play</a:t>
                      </a:r>
                    </a:p>
                    <a:p>
                      <a:pPr marL="0" marR="0" indent="0">
                        <a:spcBef>
                          <a:spcPts val="0"/>
                        </a:spcBef>
                        <a:spcAft>
                          <a:spcPts val="0"/>
                        </a:spcAft>
                        <a:buFontTx/>
                        <a:buNone/>
                      </a:pPr>
                      <a:r>
                        <a:rPr lang="en-GB" sz="1100" dirty="0">
                          <a:effectLst/>
                          <a:latin typeface="+mn-lt"/>
                        </a:rPr>
                        <a:t>- Unsporting behaviour</a:t>
                      </a:r>
                    </a:p>
                    <a:p>
                      <a:pPr marL="0" marR="0">
                        <a:spcBef>
                          <a:spcPts val="0"/>
                        </a:spcBef>
                        <a:spcAft>
                          <a:spcPts val="0"/>
                        </a:spcAft>
                      </a:pPr>
                      <a:r>
                        <a:rPr lang="en-GB" sz="1100" dirty="0">
                          <a:effectLst/>
                          <a:latin typeface="+mn-lt"/>
                        </a:rPr>
                        <a:t>- Hand off above shoulder height </a:t>
                      </a:r>
                    </a:p>
                    <a:p>
                      <a:pPr marL="0" marR="0">
                        <a:spcBef>
                          <a:spcPts val="0"/>
                        </a:spcBef>
                        <a:spcAft>
                          <a:spcPts val="0"/>
                        </a:spcAft>
                      </a:pPr>
                      <a:r>
                        <a:rPr lang="en-GB" sz="1100" dirty="0">
                          <a:effectLst/>
                          <a:latin typeface="+mn-lt"/>
                        </a:rPr>
                        <a:t>- Obstruction</a:t>
                      </a:r>
                    </a:p>
                    <a:p>
                      <a:pPr marL="0" marR="0">
                        <a:spcBef>
                          <a:spcPts val="0"/>
                        </a:spcBef>
                        <a:spcAft>
                          <a:spcPts val="0"/>
                        </a:spcAft>
                      </a:pPr>
                      <a:r>
                        <a:rPr lang="en-GB" sz="1100" dirty="0">
                          <a:effectLst/>
                          <a:latin typeface="+mn-lt"/>
                        </a:rPr>
                        <a:t>- Dangerous play</a:t>
                      </a:r>
                    </a:p>
                    <a:p>
                      <a:pPr marL="0" marR="0">
                        <a:spcBef>
                          <a:spcPts val="0"/>
                        </a:spcBef>
                        <a:spcAft>
                          <a:spcPts val="0"/>
                        </a:spcAft>
                      </a:pPr>
                      <a:r>
                        <a:rPr lang="en-GB" sz="1100" dirty="0">
                          <a:effectLst/>
                          <a:latin typeface="+mn-lt"/>
                        </a:rPr>
                        <a:t>- Late tackle </a:t>
                      </a:r>
                    </a:p>
                    <a:p>
                      <a:pPr marL="0" marR="0">
                        <a:spcBef>
                          <a:spcPts val="0"/>
                        </a:spcBef>
                        <a:spcAft>
                          <a:spcPts val="0"/>
                        </a:spcAft>
                      </a:pPr>
                      <a:r>
                        <a:rPr lang="en-GB" sz="1100" dirty="0">
                          <a:effectLst/>
                          <a:latin typeface="+mn-lt"/>
                        </a:rPr>
                        <a:t>- Swing tackle (“jersey sling” tackle)</a:t>
                      </a:r>
                    </a:p>
                    <a:p>
                      <a:pPr marL="0" marR="0" indent="0">
                        <a:spcBef>
                          <a:spcPts val="0"/>
                        </a:spcBef>
                        <a:spcAft>
                          <a:spcPts val="0"/>
                        </a:spcAft>
                        <a:buFontTx/>
                        <a:buNone/>
                      </a:pPr>
                      <a:r>
                        <a:rPr lang="en-GB" sz="1100" dirty="0">
                          <a:effectLst/>
                          <a:latin typeface="+mn-lt"/>
                        </a:rPr>
                        <a:t>- Tackling above shoulder height</a:t>
                      </a:r>
                    </a:p>
                    <a:p>
                      <a:pPr marL="0" marR="0" indent="0">
                        <a:spcBef>
                          <a:spcPts val="0"/>
                        </a:spcBef>
                        <a:spcAft>
                          <a:spcPts val="0"/>
                        </a:spcAft>
                        <a:buFontTx/>
                        <a:buNone/>
                      </a:pPr>
                      <a:r>
                        <a:rPr lang="en-GB" sz="1100" b="0" u="none" dirty="0">
                          <a:latin typeface="+mn-lt"/>
                        </a:rPr>
                        <a:t>- Offside </a:t>
                      </a:r>
                    </a:p>
                    <a:p>
                      <a:pPr marL="0" marR="0">
                        <a:spcBef>
                          <a:spcPts val="0"/>
                        </a:spcBef>
                        <a:spcAft>
                          <a:spcPts val="0"/>
                        </a:spcAft>
                      </a:pPr>
                      <a:r>
                        <a:rPr lang="en-GB" sz="1100" b="0" u="none" dirty="0">
                          <a:latin typeface="+mn-lt"/>
                        </a:rPr>
                        <a:t>- Too many players in the ruck or maul</a:t>
                      </a:r>
                    </a:p>
                  </a:txBody>
                  <a:tcPr anchor="ctr"/>
                </a:tc>
                <a:extLst>
                  <a:ext uri="{0D108BD9-81ED-4DB2-BD59-A6C34878D82A}">
                    <a16:rowId xmlns:a16="http://schemas.microsoft.com/office/drawing/2014/main" val="10003"/>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dirty="0">
                          <a:effectLst/>
                          <a:latin typeface="+mn-lt"/>
                        </a:rPr>
                        <a:t>- 5 min. duration</a:t>
                      </a:r>
                    </a:p>
                    <a:p>
                      <a:pPr marL="0" marR="0">
                        <a:spcBef>
                          <a:spcPts val="0"/>
                        </a:spcBef>
                        <a:spcAft>
                          <a:spcPts val="0"/>
                        </a:spcAft>
                      </a:pPr>
                      <a:r>
                        <a:rPr lang="en-GB" sz="1100" noProof="0" dirty="0">
                          <a:effectLst/>
                          <a:latin typeface="+mn-lt"/>
                        </a:rPr>
                        <a:t>- Repeated dangerous tackling</a:t>
                      </a:r>
                    </a:p>
                    <a:p>
                      <a:pPr marL="0" marR="0">
                        <a:spcBef>
                          <a:spcPts val="0"/>
                        </a:spcBef>
                        <a:spcAft>
                          <a:spcPts val="0"/>
                        </a:spcAft>
                      </a:pPr>
                      <a:r>
                        <a:rPr lang="en-GB" sz="1100" noProof="0" dirty="0">
                          <a:effectLst/>
                          <a:latin typeface="+mn-lt"/>
                        </a:rPr>
                        <a:t>- Complaining about the referee</a:t>
                      </a: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dirty="0">
                          <a:latin typeface="+mn-lt"/>
                        </a:rPr>
                        <a:t>Scoring</a:t>
                      </a:r>
                    </a:p>
                  </a:txBody>
                  <a:tcPr/>
                </a:tc>
                <a:tc>
                  <a:txBody>
                    <a:bodyPr/>
                    <a:lstStyle/>
                    <a:p>
                      <a:r>
                        <a:rPr lang="en-GB" sz="1100" b="0" u="none" dirty="0">
                          <a:latin typeface="+mn-lt"/>
                        </a:rPr>
                        <a:t>5 points</a:t>
                      </a:r>
                      <a:r>
                        <a:rPr lang="en-GB" sz="1100" b="0" u="none" baseline="0" dirty="0">
                          <a:latin typeface="+mn-lt"/>
                        </a:rPr>
                        <a:t> for a try</a:t>
                      </a:r>
                      <a:endParaRPr lang="en-GB" sz="1100" b="0" u="none" dirty="0">
                        <a:latin typeface="+mn-lt"/>
                      </a:endParaRPr>
                    </a:p>
                    <a:p>
                      <a:r>
                        <a:rPr lang="en-GB" sz="1100" b="0" u="none" dirty="0">
                          <a:latin typeface="+mn-lt"/>
                        </a:rPr>
                        <a:t>2 points for a conversion (kick taken out from where the try was scored) </a:t>
                      </a:r>
                    </a:p>
                    <a:p>
                      <a:r>
                        <a:rPr lang="en-GB" sz="1100" b="0" u="none" dirty="0">
                          <a:latin typeface="+mn-lt"/>
                        </a:rPr>
                        <a:t>3 points for a penalty</a:t>
                      </a:r>
                      <a:r>
                        <a:rPr lang="en-GB" sz="1100" b="0" u="none" baseline="0" dirty="0">
                          <a:latin typeface="+mn-lt"/>
                        </a:rPr>
                        <a:t> kick</a:t>
                      </a:r>
                      <a:r>
                        <a:rPr lang="en-GB" sz="1100" b="0" u="none" dirty="0">
                          <a:latin typeface="+mn-lt"/>
                        </a:rPr>
                        <a:t> </a:t>
                      </a:r>
                    </a:p>
                  </a:txBody>
                  <a:tcPr marL="68580" marR="68580" marT="0" marB="0"/>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dirty="0">
                          <a:latin typeface="+mn-lt"/>
                        </a:rPr>
                        <a:t>Other</a:t>
                      </a:r>
                    </a:p>
                  </a:txBody>
                  <a:tcPr/>
                </a:tc>
                <a:tc>
                  <a:txBody>
                    <a:bodyPr/>
                    <a:lstStyle/>
                    <a:p>
                      <a:pPr marL="0" marR="0">
                        <a:spcBef>
                          <a:spcPts val="0"/>
                        </a:spcBef>
                        <a:spcAft>
                          <a:spcPts val="0"/>
                        </a:spcAft>
                      </a:pPr>
                      <a:r>
                        <a:rPr lang="en-GB" sz="1100" dirty="0">
                          <a:solidFill>
                            <a:srgbClr val="000000"/>
                          </a:solidFill>
                          <a:effectLst/>
                          <a:latin typeface="+mn-lt"/>
                          <a:ea typeface="Times New Roman"/>
                          <a:cs typeface="Century Gothic"/>
                        </a:rPr>
                        <a:t>-</a:t>
                      </a:r>
                    </a:p>
                  </a:txBody>
                  <a:tcPr anchor="ctr"/>
                </a:tc>
                <a:extLst>
                  <a:ext uri="{0D108BD9-81ED-4DB2-BD59-A6C34878D82A}">
                    <a16:rowId xmlns:a16="http://schemas.microsoft.com/office/drawing/2014/main" val="10006"/>
                  </a:ext>
                </a:extLst>
              </a:tr>
            </a:tbl>
          </a:graphicData>
        </a:graphic>
      </p:graphicFrame>
      <p:sp>
        <p:nvSpPr>
          <p:cNvPr id="9" name="TextBox 8"/>
          <p:cNvSpPr txBox="1"/>
          <p:nvPr/>
        </p:nvSpPr>
        <p:spPr>
          <a:xfrm>
            <a:off x="7956376" y="5250686"/>
            <a:ext cx="1043608" cy="338554"/>
          </a:xfrm>
          <a:prstGeom prst="rect">
            <a:avLst/>
          </a:prstGeom>
          <a:noFill/>
        </p:spPr>
        <p:txBody>
          <a:bodyPr wrap="square" rtlCol="0">
            <a:spAutoFit/>
          </a:bodyPr>
          <a:lstStyle/>
          <a:p>
            <a:r>
              <a:rPr lang="en-GB" sz="800" b="0" u="none" dirty="0">
                <a:solidFill>
                  <a:prstClr val="black"/>
                </a:solidFill>
              </a:rPr>
              <a:t>Side 3/3</a:t>
            </a:r>
          </a:p>
          <a:p>
            <a:r>
              <a:rPr lang="en-GB" sz="800" b="0" u="none" dirty="0">
                <a:solidFill>
                  <a:prstClr val="black"/>
                </a:solidFill>
              </a:rPr>
              <a:t>2016</a:t>
            </a:r>
          </a:p>
        </p:txBody>
      </p:sp>
      <p:sp>
        <p:nvSpPr>
          <p:cNvPr id="4" name="TextBox 3"/>
          <p:cNvSpPr txBox="1"/>
          <p:nvPr/>
        </p:nvSpPr>
        <p:spPr>
          <a:xfrm>
            <a:off x="4932040" y="2687141"/>
            <a:ext cx="2952328" cy="1461939"/>
          </a:xfrm>
          <a:prstGeom prst="rect">
            <a:avLst/>
          </a:prstGeom>
          <a:noFill/>
        </p:spPr>
        <p:txBody>
          <a:bodyPr wrap="square" rtlCol="0">
            <a:spAutoFit/>
          </a:bodyPr>
          <a:lstStyle/>
          <a:p>
            <a:pPr marL="0" marR="0">
              <a:spcBef>
                <a:spcPts val="0"/>
              </a:spcBef>
              <a:spcAft>
                <a:spcPts val="0"/>
              </a:spcAft>
            </a:pPr>
            <a:r>
              <a:rPr lang="en-GB" sz="1200" b="0" u="none" dirty="0">
                <a:latin typeface="+mn-lt"/>
              </a:rPr>
              <a:t>- </a:t>
            </a:r>
            <a:r>
              <a:rPr lang="en-GB" sz="1100" b="0" u="none" dirty="0">
                <a:latin typeface="+mn-lt"/>
              </a:rPr>
              <a:t>Uncontrolled kicking</a:t>
            </a:r>
          </a:p>
          <a:p>
            <a:pPr marL="0" marR="0">
              <a:spcBef>
                <a:spcPts val="0"/>
              </a:spcBef>
              <a:spcAft>
                <a:spcPts val="0"/>
              </a:spcAft>
            </a:pPr>
            <a:r>
              <a:rPr lang="en-GB" sz="1100" b="0" u="none" dirty="0">
                <a:latin typeface="+mn-lt"/>
              </a:rPr>
              <a:t>- Squeeze ball</a:t>
            </a:r>
            <a:r>
              <a:rPr lang="en-US" sz="1100" b="0" u="none" dirty="0">
                <a:latin typeface="+mn-lt"/>
              </a:rPr>
              <a:t> (when the ball carrier, tackled and on his knees, places the ball between his legs)</a:t>
            </a:r>
            <a:endParaRPr lang="en-GB" sz="1100" b="0" u="none" dirty="0">
              <a:latin typeface="+mn-lt"/>
            </a:endParaRPr>
          </a:p>
          <a:p>
            <a:pPr marL="0" marR="0">
              <a:spcBef>
                <a:spcPts val="0"/>
              </a:spcBef>
              <a:spcAft>
                <a:spcPts val="0"/>
              </a:spcAft>
            </a:pPr>
            <a:r>
              <a:rPr lang="en-GB" sz="1100" b="0" u="none" dirty="0">
                <a:latin typeface="+mn-lt"/>
              </a:rPr>
              <a:t>- Cavalry charge (attacking players in motion before a tap kick is made)</a:t>
            </a:r>
          </a:p>
          <a:p>
            <a:pPr marL="0" marR="0">
              <a:spcBef>
                <a:spcPts val="0"/>
              </a:spcBef>
              <a:spcAft>
                <a:spcPts val="0"/>
              </a:spcAft>
            </a:pPr>
            <a:r>
              <a:rPr lang="en-GB" sz="1100" b="0" u="none" dirty="0">
                <a:latin typeface="+mn-lt"/>
              </a:rPr>
              <a:t>- Flying wedge (multiple teammates bound to the ball carrier as they enter contact) </a:t>
            </a:r>
          </a:p>
          <a:p>
            <a:pPr marL="0" marR="0">
              <a:spcBef>
                <a:spcPts val="0"/>
              </a:spcBef>
              <a:spcAft>
                <a:spcPts val="0"/>
              </a:spcAft>
            </a:pPr>
            <a:r>
              <a:rPr lang="en-GB" sz="1100" b="0" u="none" dirty="0">
                <a:latin typeface="+mn-lt"/>
              </a:rPr>
              <a:t>- Too many players on the pitch</a:t>
            </a:r>
          </a:p>
        </p:txBody>
      </p:sp>
    </p:spTree>
    <p:extLst>
      <p:ext uri="{BB962C8B-B14F-4D97-AF65-F5344CB8AC3E}">
        <p14:creationId xmlns:p14="http://schemas.microsoft.com/office/powerpoint/2010/main" val="282357185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44112101"/>
              </p:ext>
            </p:extLst>
          </p:nvPr>
        </p:nvGraphicFramePr>
        <p:xfrm>
          <a:off x="467544" y="404664"/>
          <a:ext cx="7416824" cy="5459288"/>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latin typeface="+mn-lt"/>
                        </a:rPr>
                        <a:t>Under 16 years</a:t>
                      </a:r>
                    </a:p>
                  </a:txBody>
                  <a:tcPr anchor="ctr"/>
                </a:tc>
                <a:tc>
                  <a:txBody>
                    <a:bodyPr/>
                    <a:lstStyle/>
                    <a:p>
                      <a:r>
                        <a:rPr lang="en-GB" sz="1100" b="1" i="1" kern="1200" noProof="0" dirty="0">
                          <a:solidFill>
                            <a:schemeClr val="lt1"/>
                          </a:solidFill>
                          <a:effectLst/>
                          <a:latin typeface="+mn-lt"/>
                          <a:ea typeface="+mn-ea"/>
                          <a:cs typeface="+mn-cs"/>
                        </a:rPr>
                        <a:t>World Rugby U19 variation</a:t>
                      </a:r>
                      <a:endParaRPr lang="en-GB" sz="1100" b="1" i="1" noProof="0" dirty="0">
                        <a:latin typeface="+mn-lt"/>
                      </a:endParaRPr>
                    </a:p>
                  </a:txBody>
                  <a:tcPr anchor="ctr"/>
                </a:tc>
                <a:extLst>
                  <a:ext uri="{0D108BD9-81ED-4DB2-BD59-A6C34878D82A}">
                    <a16:rowId xmlns:a16="http://schemas.microsoft.com/office/drawing/2014/main" val="10000"/>
                  </a:ext>
                </a:extLst>
              </a:tr>
              <a:tr h="322811">
                <a:tc>
                  <a:txBody>
                    <a:bodyPr/>
                    <a:lstStyle/>
                    <a:p>
                      <a:r>
                        <a:rPr lang="en-GB" sz="1100" b="1" noProof="0" dirty="0">
                          <a:latin typeface="+mn-lt"/>
                        </a:rPr>
                        <a:t>Ages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Not yet 16 years old by the 1st of January in the year the tournament</a:t>
                      </a:r>
                      <a:r>
                        <a:rPr lang="en-GB" sz="1100" b="0" u="none" baseline="0" noProof="0" dirty="0"/>
                        <a:t> takes place</a:t>
                      </a:r>
                      <a:endParaRPr lang="en-GB" sz="1100" b="0" u="none" noProof="0" dirty="0"/>
                    </a:p>
                  </a:txBody>
                  <a:tcPr anchor="ctr"/>
                </a:tc>
                <a:extLst>
                  <a:ext uri="{0D108BD9-81ED-4DB2-BD59-A6C34878D82A}">
                    <a16:rowId xmlns:a16="http://schemas.microsoft.com/office/drawing/2014/main" val="10001"/>
                  </a:ext>
                </a:extLst>
              </a:tr>
              <a:tr h="322811">
                <a:tc>
                  <a:txBody>
                    <a:bodyPr/>
                    <a:lstStyle/>
                    <a:p>
                      <a:r>
                        <a:rPr lang="en-GB" sz="1100" b="1" noProof="0" dirty="0">
                          <a:latin typeface="+mn-lt"/>
                        </a:rPr>
                        <a:t>Pitch size</a:t>
                      </a:r>
                    </a:p>
                  </a:txBody>
                  <a:tcPr anchor="ctr"/>
                </a:tc>
                <a:tc>
                  <a:txBody>
                    <a:bodyPr/>
                    <a:lstStyle/>
                    <a:p>
                      <a:r>
                        <a:rPr lang="en-GB" sz="1100" b="0" u="none" noProof="0" dirty="0">
                          <a:latin typeface="+mn-lt"/>
                        </a:rPr>
                        <a:t>65 x 100 metres (</a:t>
                      </a:r>
                      <a:r>
                        <a:rPr lang="en-GB" sz="1100" b="0" u="none" noProof="0" dirty="0"/>
                        <a:t>excluding the in-goal area</a:t>
                      </a:r>
                      <a:r>
                        <a:rPr lang="en-GB" sz="1100" b="0" u="none" noProof="0" dirty="0">
                          <a:latin typeface="+mn-lt"/>
                        </a:rPr>
                        <a:t>) (full</a:t>
                      </a:r>
                      <a:r>
                        <a:rPr lang="en-GB" sz="1100" b="0" u="none" baseline="0" noProof="0" dirty="0">
                          <a:latin typeface="+mn-lt"/>
                        </a:rPr>
                        <a:t> pitch</a:t>
                      </a:r>
                      <a:r>
                        <a:rPr lang="en-GB" sz="1100" b="0" u="none" noProof="0" dirty="0">
                          <a:latin typeface="+mn-lt"/>
                        </a:rPr>
                        <a:t>)</a:t>
                      </a:r>
                      <a:endParaRPr lang="en-GB" sz="1100" noProof="0" dirty="0">
                        <a:latin typeface="+mn-lt"/>
                      </a:endParaRPr>
                    </a:p>
                  </a:txBody>
                  <a:tcPr anchor="ctr"/>
                </a:tc>
                <a:extLst>
                  <a:ext uri="{0D108BD9-81ED-4DB2-BD59-A6C34878D82A}">
                    <a16:rowId xmlns:a16="http://schemas.microsoft.com/office/drawing/2014/main" val="10002"/>
                  </a:ext>
                </a:extLst>
              </a:tr>
              <a:tr h="322811">
                <a:tc>
                  <a:txBody>
                    <a:bodyPr/>
                    <a:lstStyle/>
                    <a:p>
                      <a:r>
                        <a:rPr lang="en-GB" sz="1100" b="1" u="none" noProof="0" dirty="0">
                          <a:latin typeface="+mn-lt"/>
                        </a:rPr>
                        <a:t>Rugby</a:t>
                      </a:r>
                      <a:r>
                        <a:rPr lang="en-GB" sz="1100" b="1" u="none" baseline="0" noProof="0" dirty="0">
                          <a:latin typeface="+mn-lt"/>
                        </a:rPr>
                        <a:t> posts</a:t>
                      </a:r>
                      <a:endParaRPr lang="en-GB" sz="1100" b="1" noProof="0" dirty="0">
                        <a:latin typeface="+mn-lt"/>
                      </a:endParaRPr>
                    </a:p>
                  </a:txBody>
                  <a:tcPr anchor="ctr"/>
                </a:tc>
                <a:tc>
                  <a:txBody>
                    <a:bodyPr/>
                    <a:lstStyle/>
                    <a:p>
                      <a:r>
                        <a:rPr lang="en-GB" sz="1100" noProof="0" dirty="0">
                          <a:latin typeface="+mn-lt"/>
                        </a:rPr>
                        <a:t>Yes</a:t>
                      </a:r>
                    </a:p>
                  </a:txBody>
                  <a:tcPr anchor="ctr"/>
                </a:tc>
                <a:extLst>
                  <a:ext uri="{0D108BD9-81ED-4DB2-BD59-A6C34878D82A}">
                    <a16:rowId xmlns:a16="http://schemas.microsoft.com/office/drawing/2014/main" val="10003"/>
                  </a:ext>
                </a:extLst>
              </a:tr>
              <a:tr h="322811">
                <a:tc>
                  <a:txBody>
                    <a:bodyPr/>
                    <a:lstStyle/>
                    <a:p>
                      <a:r>
                        <a:rPr lang="en-GB" sz="1100" b="1" u="none" noProof="0" dirty="0">
                          <a:latin typeface="+mn-lt"/>
                        </a:rPr>
                        <a:t>Pitch markings</a:t>
                      </a:r>
                      <a:endParaRPr lang="en-GB" sz="1100" b="1" noProof="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Lines and flags</a:t>
                      </a:r>
                    </a:p>
                  </a:txBody>
                  <a:tcPr anchor="ctr"/>
                </a:tc>
                <a:extLst>
                  <a:ext uri="{0D108BD9-81ED-4DB2-BD59-A6C34878D82A}">
                    <a16:rowId xmlns:a16="http://schemas.microsoft.com/office/drawing/2014/main" val="10004"/>
                  </a:ext>
                </a:extLst>
              </a:tr>
              <a:tr h="322811">
                <a:tc>
                  <a:txBody>
                    <a:bodyPr/>
                    <a:lstStyle/>
                    <a:p>
                      <a:r>
                        <a:rPr lang="en-GB" sz="1100" b="1" u="none" noProof="0" dirty="0">
                          <a:latin typeface="+mn-lt"/>
                        </a:rPr>
                        <a:t>Ball size</a:t>
                      </a:r>
                      <a:endParaRPr lang="en-GB" sz="1100" b="1" noProof="0" dirty="0">
                        <a:latin typeface="+mn-lt"/>
                      </a:endParaRPr>
                    </a:p>
                  </a:txBody>
                  <a:tcPr anchor="ctr"/>
                </a:tc>
                <a:tc>
                  <a:txBody>
                    <a:bodyPr/>
                    <a:lstStyle/>
                    <a:p>
                      <a:r>
                        <a:rPr lang="en-GB" sz="1100" noProof="0" dirty="0">
                          <a:latin typeface="+mn-lt"/>
                        </a:rPr>
                        <a:t>5</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15 (8 forwards, 7 backs)</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Jerseys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Jersey numbers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Game 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2 x 20 minutes (max)</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Max playing</a:t>
                      </a:r>
                      <a:r>
                        <a:rPr lang="en-GB" sz="1100" b="1" u="none" baseline="0" noProof="0" dirty="0">
                          <a:latin typeface="+mn-lt"/>
                        </a:rPr>
                        <a:t> time</a:t>
                      </a:r>
                      <a:r>
                        <a:rPr lang="en-GB" sz="1100" b="1" u="none" noProof="0" dirty="0">
                          <a:latin typeface="+mn-lt"/>
                        </a:rPr>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90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Half time</a:t>
                      </a:r>
                    </a:p>
                  </a:txBody>
                  <a:tcPr anchor="ctr"/>
                </a:tc>
                <a:tc>
                  <a:txBody>
                    <a:bodyPr/>
                    <a:lstStyle/>
                    <a:p>
                      <a:r>
                        <a:rPr lang="en-GB" sz="1100" noProof="0" dirty="0">
                          <a:latin typeface="+mn-lt"/>
                        </a:rPr>
                        <a:t>5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Start/Restart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Drop kick from the centre of the pitch.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Opposition players at least 10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latin typeface="+mn-lt"/>
                        </a:rPr>
                        <a:t>Free</a:t>
                      </a:r>
                      <a:r>
                        <a:rPr lang="en-GB" sz="1100" b="1" baseline="0" noProof="0" dirty="0">
                          <a:effectLst/>
                          <a:latin typeface="+mn-lt"/>
                        </a:rPr>
                        <a:t> kick </a:t>
                      </a:r>
                      <a:r>
                        <a:rPr lang="en-GB" sz="1100" b="1" noProof="0" dirty="0">
                          <a:effectLst/>
                          <a:latin typeface="+mn-lt"/>
                        </a:rPr>
                        <a:t>/ Tap kick</a:t>
                      </a:r>
                      <a:endParaRPr lang="en-GB" sz="1100" b="1" noProof="0" dirty="0">
                        <a:solidFill>
                          <a:srgbClr val="000000"/>
                        </a:solidFill>
                        <a:effectLst/>
                        <a:latin typeface="+mn-lt"/>
                        <a:ea typeface="Times New Roman"/>
                        <a:cs typeface="Century Gothic"/>
                      </a:endParaRPr>
                    </a:p>
                  </a:txBody>
                  <a:tcPr anchor="ctr"/>
                </a:tc>
                <a:tc>
                  <a:txBody>
                    <a:bodyPr/>
                    <a:lstStyle/>
                    <a:p>
                      <a:pPr marL="0" marR="0">
                        <a:spcBef>
                          <a:spcPts val="0"/>
                        </a:spcBef>
                        <a:spcAft>
                          <a:spcPts val="0"/>
                        </a:spcAft>
                      </a:pPr>
                      <a:r>
                        <a:rPr lang="en-GB" sz="1100" noProof="0" dirty="0">
                          <a:effectLst/>
                          <a:latin typeface="+mn-lt"/>
                        </a:rPr>
                        <a:t>No</a:t>
                      </a:r>
                      <a:endParaRPr lang="en-GB" sz="1100" noProof="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12"/>
                  </a:ext>
                </a:extLst>
              </a:tr>
              <a:tr h="384367">
                <a:tc>
                  <a:txBody>
                    <a:bodyPr/>
                    <a:lstStyle/>
                    <a:p>
                      <a:r>
                        <a:rPr lang="en-GB" sz="1100" b="1" noProof="0" dirty="0">
                          <a:latin typeface="+mn-lt"/>
                        </a:rPr>
                        <a:t>Scrums</a:t>
                      </a:r>
                    </a:p>
                  </a:txBody>
                  <a:tcPr anchor="ctr"/>
                </a:tc>
                <a:tc>
                  <a:txBody>
                    <a:bodyPr/>
                    <a:lstStyle/>
                    <a:p>
                      <a:r>
                        <a:rPr lang="en-GB" sz="1100" b="0" u="none" noProof="0" dirty="0">
                          <a:latin typeface="+mn-lt"/>
                        </a:rPr>
                        <a:t>Yes. </a:t>
                      </a:r>
                      <a:r>
                        <a:rPr lang="en-GB" sz="1100" noProof="0" dirty="0">
                          <a:effectLst/>
                        </a:rPr>
                        <a:t>The scrum consists of three front row players, two second row and three back row players (8 players in total). To set the scrum the referee will call “Crouch – Touch – Engage”. Pushing is permitted,</a:t>
                      </a:r>
                      <a:r>
                        <a:rPr lang="en-GB" sz="1100" baseline="0" noProof="0" dirty="0">
                          <a:effectLst/>
                        </a:rPr>
                        <a:t> but the scrum must not travel more than 1,5 metres (U19 laws). </a:t>
                      </a:r>
                      <a:r>
                        <a:rPr lang="en-GB" sz="1100" noProof="0" dirty="0">
                          <a:effectLst/>
                        </a:rPr>
                        <a:t>Both teams must form</a:t>
                      </a:r>
                      <a:r>
                        <a:rPr lang="en-GB" sz="1100" baseline="0" noProof="0" dirty="0">
                          <a:effectLst/>
                        </a:rPr>
                        <a:t> up identically. </a:t>
                      </a:r>
                      <a:r>
                        <a:rPr lang="en-GB" sz="1100" noProof="0" dirty="0">
                          <a:effectLst/>
                        </a:rPr>
                        <a:t>The scrum must not wheel (turn sideways) more than 45 degrees. No kicking “through” the opponents hooker. No pulling of the opponents front row. The rearmost foot in the scrum is the offside line.</a:t>
                      </a:r>
                      <a:endParaRPr lang="en-GB" sz="1100" b="0" u="none" noProof="0" dirty="0">
                        <a:latin typeface="+mn-lt"/>
                      </a:endParaRPr>
                    </a:p>
                  </a:txBody>
                  <a:tcPr anchor="ctr"/>
                </a:tc>
                <a:extLst>
                  <a:ext uri="{0D108BD9-81ED-4DB2-BD59-A6C34878D82A}">
                    <a16:rowId xmlns:a16="http://schemas.microsoft.com/office/drawing/2014/main" val="10013"/>
                  </a:ext>
                </a:extLst>
              </a:tr>
            </a:tbl>
          </a:graphicData>
        </a:graphic>
      </p:graphicFrame>
      <p:sp>
        <p:nvSpPr>
          <p:cNvPr id="14" name="TextBox 13"/>
          <p:cNvSpPr txBox="1"/>
          <p:nvPr/>
        </p:nvSpPr>
        <p:spPr>
          <a:xfrm>
            <a:off x="7956376" y="6021288"/>
            <a:ext cx="1043608" cy="338554"/>
          </a:xfrm>
          <a:prstGeom prst="rect">
            <a:avLst/>
          </a:prstGeom>
          <a:noFill/>
        </p:spPr>
        <p:txBody>
          <a:bodyPr wrap="square" rtlCol="0">
            <a:spAutoFit/>
          </a:bodyPr>
          <a:lstStyle/>
          <a:p>
            <a:r>
              <a:rPr lang="en-GB" sz="800" b="0" u="none" dirty="0">
                <a:solidFill>
                  <a:prstClr val="black"/>
                </a:solidFill>
              </a:rPr>
              <a:t>Side 1/3</a:t>
            </a:r>
          </a:p>
          <a:p>
            <a:r>
              <a:rPr lang="en-GB" sz="800" b="0" u="none" dirty="0">
                <a:solidFill>
                  <a:prstClr val="black"/>
                </a:solidFill>
              </a:rPr>
              <a:t>2016</a:t>
            </a:r>
          </a:p>
        </p:txBody>
      </p:sp>
    </p:spTree>
    <p:extLst>
      <p:ext uri="{BB962C8B-B14F-4D97-AF65-F5344CB8AC3E}">
        <p14:creationId xmlns:p14="http://schemas.microsoft.com/office/powerpoint/2010/main" val="205106164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569672388"/>
              </p:ext>
            </p:extLst>
          </p:nvPr>
        </p:nvGraphicFramePr>
        <p:xfrm>
          <a:off x="467544" y="404664"/>
          <a:ext cx="7416824" cy="5810597"/>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16 years</a:t>
                      </a:r>
                    </a:p>
                  </a:txBody>
                  <a:tcPr anchor="ctr"/>
                </a:tc>
                <a:tc>
                  <a:txBody>
                    <a:bodyPr/>
                    <a:lstStyle/>
                    <a:p>
                      <a:r>
                        <a:rPr lang="en-GB" sz="1100" b="1" i="1" kern="1200" noProof="0" dirty="0">
                          <a:solidFill>
                            <a:schemeClr val="lt1"/>
                          </a:solidFill>
                          <a:effectLst/>
                          <a:latin typeface="+mn-lt"/>
                          <a:ea typeface="+mn-ea"/>
                          <a:cs typeface="+mn-cs"/>
                        </a:rPr>
                        <a:t>World Rugby U19 variation</a:t>
                      </a:r>
                      <a:endParaRPr lang="en-GB" sz="1100" b="1" i="1" noProof="0" dirty="0"/>
                    </a:p>
                  </a:txBody>
                  <a:tcPr anchor="ctr"/>
                </a:tc>
                <a:extLst>
                  <a:ext uri="{0D108BD9-81ED-4DB2-BD59-A6C34878D82A}">
                    <a16:rowId xmlns:a16="http://schemas.microsoft.com/office/drawing/2014/main" val="10000"/>
                  </a:ext>
                </a:extLst>
              </a:tr>
              <a:tr h="322811">
                <a:tc>
                  <a:txBody>
                    <a:bodyPr/>
                    <a:lstStyle/>
                    <a:p>
                      <a:r>
                        <a:rPr lang="en-GB" sz="1100" b="1" noProof="0" dirty="0"/>
                        <a:t>Lineouts</a:t>
                      </a:r>
                    </a:p>
                  </a:txBody>
                  <a:tcPr anchor="ctr"/>
                </a:tc>
                <a:tc>
                  <a:txBody>
                    <a:bodyPr/>
                    <a:lstStyle/>
                    <a:p>
                      <a:pPr marL="0" marR="0">
                        <a:spcBef>
                          <a:spcPts val="0"/>
                        </a:spcBef>
                        <a:spcAft>
                          <a:spcPts val="0"/>
                        </a:spcAft>
                      </a:pPr>
                      <a:r>
                        <a:rPr lang="en-GB" sz="1100" noProof="0" dirty="0">
                          <a:effectLst/>
                        </a:rPr>
                        <a:t>At least 2 players. Lifting is permitted, but only from the shorts/hips.</a:t>
                      </a:r>
                      <a:r>
                        <a:rPr lang="en-GB" sz="1100" baseline="0" noProof="0" dirty="0">
                          <a:effectLst/>
                        </a:rPr>
                        <a:t> The jumper must be supported during the lift and back to the ground again.</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1"/>
                  </a:ext>
                </a:extLst>
              </a:tr>
              <a:tr h="322811">
                <a:tc>
                  <a:txBody>
                    <a:bodyPr/>
                    <a:lstStyle/>
                    <a:p>
                      <a:r>
                        <a:rPr lang="en-GB" sz="1100" b="1" u="none" noProof="0" dirty="0"/>
                        <a:t>Kicks</a:t>
                      </a:r>
                      <a:endParaRPr lang="en-GB" sz="1100" b="1" noProof="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Yes. Controlled kick anywhere on the pitch.</a:t>
                      </a:r>
                      <a:endParaRPr lang="en-GB" sz="1100" noProof="0" dirty="0">
                        <a:effectLst/>
                        <a:latin typeface="Times New Roman"/>
                        <a:ea typeface="Times New Roman"/>
                      </a:endParaRPr>
                    </a:p>
                  </a:txBody>
                  <a:tcPr anchor="ctr"/>
                </a:tc>
                <a:extLst>
                  <a:ext uri="{0D108BD9-81ED-4DB2-BD59-A6C34878D82A}">
                    <a16:rowId xmlns:a16="http://schemas.microsoft.com/office/drawing/2014/main" val="10002"/>
                  </a:ext>
                </a:extLst>
              </a:tr>
              <a:tr h="322811">
                <a:tc>
                  <a:txBody>
                    <a:bodyPr/>
                    <a:lstStyle/>
                    <a:p>
                      <a:pPr marL="0" marR="0" algn="just">
                        <a:spcBef>
                          <a:spcPts val="0"/>
                        </a:spcBef>
                        <a:spcAft>
                          <a:spcPts val="0"/>
                        </a:spcAft>
                      </a:pPr>
                      <a:r>
                        <a:rPr lang="en-GB" sz="1100" b="1" noProof="0" dirty="0">
                          <a:effectLst/>
                        </a:rPr>
                        <a:t>22 metre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Drop kick over 22 metres.</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3"/>
                  </a:ext>
                </a:extLst>
              </a:tr>
              <a:tr h="322811">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The ball is kicked freely at the indicated mark. </a:t>
                      </a:r>
                    </a:p>
                    <a:p>
                      <a:pPr marL="0" marR="0">
                        <a:spcBef>
                          <a:spcPts val="0"/>
                        </a:spcBef>
                        <a:spcAft>
                          <a:spcPts val="0"/>
                        </a:spcAft>
                      </a:pPr>
                      <a:r>
                        <a:rPr lang="en-GB" sz="1100" noProof="0" dirty="0">
                          <a:effectLst/>
                        </a:rPr>
                        <a:t>Opposition players must be at least 10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Tackling</a:t>
                      </a:r>
                    </a:p>
                  </a:txBody>
                  <a:tcPr anchor="ctr"/>
                </a:tc>
                <a:tc>
                  <a:txBody>
                    <a:bodyPr/>
                    <a:lstStyle/>
                    <a:p>
                      <a:r>
                        <a:rPr lang="en-GB" sz="1100" b="0" u="none" noProof="0" dirty="0">
                          <a:latin typeface="+mn-lt"/>
                        </a:rPr>
                        <a:t>World Rugby u19 laws </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Handoff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noProof="0" dirty="0">
                          <a:solidFill>
                            <a:schemeClr val="dk1"/>
                          </a:solidFill>
                          <a:effectLst/>
                          <a:latin typeface="+mn-lt"/>
                          <a:ea typeface="+mn-ea"/>
                          <a:cs typeface="+mn-cs"/>
                        </a:rPr>
                        <a:t>Yes. Handoff below shoulder height</a:t>
                      </a:r>
                      <a:endParaRPr lang="en-GB" sz="1100" noProof="0" dirty="0">
                        <a:effectLst/>
                      </a:endParaRP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Ruck</a:t>
                      </a:r>
                    </a:p>
                  </a:txBody>
                  <a:tcPr/>
                </a:tc>
                <a:tc>
                  <a:txBody>
                    <a:bodyPr/>
                    <a:lstStyle/>
                    <a:p>
                      <a:r>
                        <a:rPr lang="en-GB" sz="1100" b="0" u="none" noProof="0" dirty="0">
                          <a:latin typeface="+mn-lt"/>
                        </a:rPr>
                        <a:t>World Rugby u19 laws </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Maul</a:t>
                      </a:r>
                    </a:p>
                  </a:txBody>
                  <a:tcPr/>
                </a:tc>
                <a:tc>
                  <a:txBody>
                    <a:bodyPr/>
                    <a:lstStyle/>
                    <a:p>
                      <a:r>
                        <a:rPr lang="en-GB" sz="1100" b="0" u="none" noProof="0" dirty="0">
                          <a:latin typeface="+mn-lt"/>
                        </a:rPr>
                        <a:t>World Rugby u19 laws </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a:spcBef>
                          <a:spcPts val="0"/>
                        </a:spcBef>
                        <a:spcAft>
                          <a:spcPts val="0"/>
                        </a:spcAft>
                      </a:pPr>
                      <a:r>
                        <a:rPr lang="en-GB" sz="1100" dirty="0">
                          <a:effectLst/>
                          <a:latin typeface="+mn-lt"/>
                        </a:rPr>
                        <a:t>The ball is kicked freely at the mark. Opposition players must be at least 10 metres away.</a:t>
                      </a:r>
                    </a:p>
                    <a:p>
                      <a:pPr marL="0" marR="0">
                        <a:spcBef>
                          <a:spcPts val="0"/>
                        </a:spcBef>
                        <a:spcAft>
                          <a:spcPts val="0"/>
                        </a:spcAft>
                      </a:pPr>
                      <a:r>
                        <a:rPr lang="en-GB" sz="1100" dirty="0">
                          <a:effectLst/>
                          <a:latin typeface="+mn-lt"/>
                        </a:rPr>
                        <a:t>Play begins when the kick is made. </a:t>
                      </a:r>
                      <a:endParaRPr lang="en-GB" sz="110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0" marR="0">
                        <a:spcBef>
                          <a:spcPts val="0"/>
                        </a:spcBef>
                        <a:spcAft>
                          <a:spcPts val="0"/>
                        </a:spcAft>
                      </a:pPr>
                      <a:r>
                        <a:rPr lang="en-GB" sz="1100" noProof="0" dirty="0">
                          <a:effectLst/>
                        </a:rPr>
                        <a:t>- Foul play </a:t>
                      </a:r>
                    </a:p>
                    <a:p>
                      <a:pPr marL="0" marR="0" indent="0">
                        <a:spcBef>
                          <a:spcPts val="0"/>
                        </a:spcBef>
                        <a:spcAft>
                          <a:spcPts val="0"/>
                        </a:spcAft>
                        <a:buFontTx/>
                        <a:buNone/>
                      </a:pPr>
                      <a:r>
                        <a:rPr lang="en-GB" sz="1100" noProof="0" dirty="0">
                          <a:effectLst/>
                        </a:rPr>
                        <a:t>- Obstruction</a:t>
                      </a:r>
                    </a:p>
                    <a:p>
                      <a:pPr marL="0" marR="0" indent="0">
                        <a:spcBef>
                          <a:spcPts val="0"/>
                        </a:spcBef>
                        <a:spcAft>
                          <a:spcPts val="0"/>
                        </a:spcAft>
                        <a:buFontTx/>
                        <a:buNone/>
                      </a:pPr>
                      <a:r>
                        <a:rPr lang="en-GB" sz="1100" noProof="0" dirty="0">
                          <a:effectLst/>
                        </a:rPr>
                        <a:t>- </a:t>
                      </a:r>
                      <a:r>
                        <a:rPr lang="en-GB" sz="1100" dirty="0">
                          <a:effectLst/>
                          <a:latin typeface="+mn-lt"/>
                        </a:rPr>
                        <a:t>Unsporting behaviour</a:t>
                      </a:r>
                    </a:p>
                    <a:p>
                      <a:pPr marL="0" marR="0">
                        <a:spcBef>
                          <a:spcPts val="0"/>
                        </a:spcBef>
                        <a:spcAft>
                          <a:spcPts val="0"/>
                        </a:spcAft>
                      </a:pPr>
                      <a:r>
                        <a:rPr lang="en-GB" sz="1100" dirty="0">
                          <a:effectLst/>
                          <a:latin typeface="+mn-lt"/>
                        </a:rPr>
                        <a:t>- Hand off above shoulder</a:t>
                      </a:r>
                      <a:endParaRPr lang="en-GB" sz="1100" noProof="0" dirty="0">
                        <a:effectLst/>
                      </a:endParaRPr>
                    </a:p>
                    <a:p>
                      <a:pPr marL="0" marR="0">
                        <a:spcBef>
                          <a:spcPts val="0"/>
                        </a:spcBef>
                        <a:spcAft>
                          <a:spcPts val="0"/>
                        </a:spcAft>
                      </a:pPr>
                      <a:r>
                        <a:rPr lang="en-GB" sz="1100" noProof="0" dirty="0">
                          <a:effectLst/>
                        </a:rPr>
                        <a:t>-</a:t>
                      </a:r>
                      <a:r>
                        <a:rPr lang="en-GB" sz="1100" dirty="0">
                          <a:effectLst/>
                          <a:latin typeface="+mn-lt"/>
                        </a:rPr>
                        <a:t> Dangerous play</a:t>
                      </a:r>
                    </a:p>
                    <a:p>
                      <a:pPr marL="0" marR="0">
                        <a:spcBef>
                          <a:spcPts val="0"/>
                        </a:spcBef>
                        <a:spcAft>
                          <a:spcPts val="0"/>
                        </a:spcAft>
                      </a:pPr>
                      <a:r>
                        <a:rPr lang="en-GB" sz="1100" dirty="0">
                          <a:effectLst/>
                          <a:latin typeface="+mn-lt"/>
                        </a:rPr>
                        <a:t>- Late tackle </a:t>
                      </a:r>
                    </a:p>
                    <a:p>
                      <a:pPr marL="0" marR="0">
                        <a:spcBef>
                          <a:spcPts val="0"/>
                        </a:spcBef>
                        <a:spcAft>
                          <a:spcPts val="0"/>
                        </a:spcAft>
                      </a:pPr>
                      <a:r>
                        <a:rPr lang="en-GB" sz="1100" dirty="0">
                          <a:effectLst/>
                          <a:latin typeface="+mn-lt"/>
                        </a:rPr>
                        <a:t>- Swing tackle (“jersey sling” tackle)</a:t>
                      </a:r>
                    </a:p>
                    <a:p>
                      <a:pPr marL="0" marR="0" indent="0">
                        <a:spcBef>
                          <a:spcPts val="0"/>
                        </a:spcBef>
                        <a:spcAft>
                          <a:spcPts val="0"/>
                        </a:spcAft>
                        <a:buFontTx/>
                        <a:buNone/>
                      </a:pPr>
                      <a:r>
                        <a:rPr lang="en-GB" sz="1100" dirty="0">
                          <a:effectLst/>
                          <a:latin typeface="+mn-lt"/>
                        </a:rPr>
                        <a:t>- Tackling above chest height</a:t>
                      </a:r>
                    </a:p>
                    <a:p>
                      <a:pPr marL="0" marR="0" indent="0">
                        <a:spcBef>
                          <a:spcPts val="0"/>
                        </a:spcBef>
                        <a:spcAft>
                          <a:spcPts val="0"/>
                        </a:spcAft>
                        <a:buFontTx/>
                        <a:buNone/>
                      </a:pPr>
                      <a:r>
                        <a:rPr lang="en-GB" sz="1100" b="0" u="none" dirty="0">
                          <a:latin typeface="+mn-lt"/>
                        </a:rPr>
                        <a:t>- Offside </a:t>
                      </a:r>
                    </a:p>
                    <a:p>
                      <a:pPr marL="0" marR="0">
                        <a:spcBef>
                          <a:spcPts val="0"/>
                        </a:spcBef>
                        <a:spcAft>
                          <a:spcPts val="0"/>
                        </a:spcAft>
                      </a:pPr>
                      <a:r>
                        <a:rPr lang="en-GB" sz="1100" noProof="0" dirty="0">
                          <a:effectLst/>
                        </a:rPr>
                        <a:t>- Squeeze ball</a:t>
                      </a:r>
                      <a:endParaRPr lang="en-GB" sz="1100" b="0" u="none" dirty="0">
                        <a:latin typeface="+mn-lt"/>
                      </a:endParaRPr>
                    </a:p>
                    <a:p>
                      <a:pPr marL="0" marR="0">
                        <a:spcBef>
                          <a:spcPts val="0"/>
                        </a:spcBef>
                        <a:spcAft>
                          <a:spcPts val="0"/>
                        </a:spcAft>
                      </a:pPr>
                      <a:r>
                        <a:rPr lang="en-GB" sz="1100" b="0" u="none" dirty="0">
                          <a:latin typeface="+mn-lt"/>
                        </a:rPr>
                        <a:t>- Cavalry charge </a:t>
                      </a:r>
                    </a:p>
                    <a:p>
                      <a:pPr marL="0" marR="0">
                        <a:spcBef>
                          <a:spcPts val="0"/>
                        </a:spcBef>
                        <a:spcAft>
                          <a:spcPts val="0"/>
                        </a:spcAft>
                      </a:pPr>
                      <a:r>
                        <a:rPr lang="en-GB" sz="1100" b="0" u="none" dirty="0">
                          <a:latin typeface="+mn-lt"/>
                        </a:rPr>
                        <a:t>- Flying wedge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a:t>
                      </a:r>
                      <a:r>
                        <a:rPr lang="en-GB" sz="1100" b="0" u="none" baseline="0" noProof="0" dirty="0">
                          <a:latin typeface="+mn-lt"/>
                        </a:rPr>
                        <a:t> A team has too many players on the pitch</a:t>
                      </a:r>
                      <a:endParaRPr lang="en-GB" sz="1100" b="0" u="none" noProof="0" dirty="0">
                        <a:latin typeface="+mn-lt"/>
                      </a:endParaRPr>
                    </a:p>
                  </a:txBody>
                  <a:tcPr anchor="ctr"/>
                </a:tc>
                <a:extLst>
                  <a:ext uri="{0D108BD9-81ED-4DB2-BD59-A6C34878D82A}">
                    <a16:rowId xmlns:a16="http://schemas.microsoft.com/office/drawing/2014/main" val="10010"/>
                  </a:ext>
                </a:extLst>
              </a:tr>
            </a:tbl>
          </a:graphicData>
        </a:graphic>
      </p:graphicFrame>
      <p:sp>
        <p:nvSpPr>
          <p:cNvPr id="9" name="TextBox 8"/>
          <p:cNvSpPr txBox="1"/>
          <p:nvPr/>
        </p:nvSpPr>
        <p:spPr>
          <a:xfrm>
            <a:off x="7956376" y="6042774"/>
            <a:ext cx="1043608" cy="338554"/>
          </a:xfrm>
          <a:prstGeom prst="rect">
            <a:avLst/>
          </a:prstGeom>
          <a:noFill/>
        </p:spPr>
        <p:txBody>
          <a:bodyPr wrap="square" rtlCol="0">
            <a:spAutoFit/>
          </a:bodyPr>
          <a:lstStyle/>
          <a:p>
            <a:r>
              <a:rPr lang="da-DK" sz="800" b="0" u="none" dirty="0">
                <a:solidFill>
                  <a:prstClr val="black"/>
                </a:solidFill>
              </a:rPr>
              <a:t>Side 2/3</a:t>
            </a:r>
          </a:p>
          <a:p>
            <a:r>
              <a:rPr lang="da-DK" sz="800" b="0" u="none" dirty="0">
                <a:solidFill>
                  <a:prstClr val="black"/>
                </a:solidFill>
              </a:rPr>
              <a:t>2016</a:t>
            </a:r>
          </a:p>
        </p:txBody>
      </p:sp>
    </p:spTree>
    <p:extLst>
      <p:ext uri="{BB962C8B-B14F-4D97-AF65-F5344CB8AC3E}">
        <p14:creationId xmlns:p14="http://schemas.microsoft.com/office/powerpoint/2010/main" val="357749835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80473397"/>
              </p:ext>
            </p:extLst>
          </p:nvPr>
        </p:nvGraphicFramePr>
        <p:xfrm>
          <a:off x="467544" y="404664"/>
          <a:ext cx="7416824" cy="1910542"/>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16 years</a:t>
                      </a:r>
                    </a:p>
                  </a:txBody>
                  <a:tcPr anchor="ctr"/>
                </a:tc>
                <a:tc>
                  <a:txBody>
                    <a:bodyPr/>
                    <a:lstStyle/>
                    <a:p>
                      <a:r>
                        <a:rPr lang="en-GB" sz="1100" b="1" i="1" kern="1200" noProof="0" dirty="0">
                          <a:solidFill>
                            <a:schemeClr val="lt1"/>
                          </a:solidFill>
                          <a:effectLst/>
                          <a:latin typeface="+mn-lt"/>
                          <a:ea typeface="+mn-ea"/>
                          <a:cs typeface="+mn-cs"/>
                        </a:rPr>
                        <a:t>World Rugby U19 variation</a:t>
                      </a:r>
                      <a:endParaRPr lang="en-GB" sz="1100" b="1" i="1" noProof="0" dirty="0"/>
                    </a:p>
                  </a:txBody>
                  <a:tcPr anchor="ctr"/>
                </a:tc>
                <a:extLst>
                  <a:ext uri="{0D108BD9-81ED-4DB2-BD59-A6C34878D82A}">
                    <a16:rowId xmlns:a16="http://schemas.microsoft.com/office/drawing/2014/main" val="1000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dirty="0">
                          <a:effectLst/>
                          <a:latin typeface="+mn-lt"/>
                        </a:rPr>
                        <a:t>- 5 min. duration</a:t>
                      </a:r>
                    </a:p>
                    <a:p>
                      <a:pPr marL="0" marR="0">
                        <a:spcBef>
                          <a:spcPts val="0"/>
                        </a:spcBef>
                        <a:spcAft>
                          <a:spcPts val="0"/>
                        </a:spcAft>
                      </a:pPr>
                      <a:r>
                        <a:rPr lang="en-GB" sz="1100" noProof="0" dirty="0">
                          <a:effectLst/>
                          <a:latin typeface="+mn-lt"/>
                        </a:rPr>
                        <a:t>- Repeated dangerous tackling</a:t>
                      </a:r>
                    </a:p>
                    <a:p>
                      <a:pPr marL="0" marR="0">
                        <a:spcBef>
                          <a:spcPts val="0"/>
                        </a:spcBef>
                        <a:spcAft>
                          <a:spcPts val="0"/>
                        </a:spcAft>
                      </a:pPr>
                      <a:r>
                        <a:rPr lang="en-GB" sz="1100" noProof="0" dirty="0">
                          <a:effectLst/>
                          <a:latin typeface="+mn-lt"/>
                        </a:rPr>
                        <a:t>- Complaining about the referee</a:t>
                      </a:r>
                    </a:p>
                  </a:txBody>
                  <a:tcPr anchor="ctr"/>
                </a:tc>
                <a:extLst>
                  <a:ext uri="{0D108BD9-81ED-4DB2-BD59-A6C34878D82A}">
                    <a16:rowId xmlns:a16="http://schemas.microsoft.com/office/drawing/2014/main" val="1000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Scoring</a:t>
                      </a:r>
                    </a:p>
                  </a:txBody>
                  <a:tcPr/>
                </a:tc>
                <a:tc>
                  <a:txBody>
                    <a:bodyPr/>
                    <a:lstStyle/>
                    <a:p>
                      <a:r>
                        <a:rPr lang="en-GB" sz="1100" b="0" u="none" dirty="0">
                          <a:latin typeface="+mn-lt"/>
                        </a:rPr>
                        <a:t>5 points</a:t>
                      </a:r>
                      <a:r>
                        <a:rPr lang="en-GB" sz="1100" b="0" u="none" baseline="0" dirty="0">
                          <a:latin typeface="+mn-lt"/>
                        </a:rPr>
                        <a:t> for a try</a:t>
                      </a:r>
                      <a:endParaRPr lang="en-GB" sz="1100" b="0" u="none" dirty="0">
                        <a:latin typeface="+mn-lt"/>
                      </a:endParaRPr>
                    </a:p>
                    <a:p>
                      <a:r>
                        <a:rPr lang="en-GB" sz="1100" b="0" u="none" dirty="0">
                          <a:latin typeface="+mn-lt"/>
                        </a:rPr>
                        <a:t>2 points for a conversion (kick taken out from where the try was scored) </a:t>
                      </a:r>
                    </a:p>
                    <a:p>
                      <a:r>
                        <a:rPr lang="en-GB" sz="1100" b="0" u="none" dirty="0">
                          <a:latin typeface="+mn-lt"/>
                        </a:rPr>
                        <a:t>3 points for a penalty</a:t>
                      </a:r>
                      <a:r>
                        <a:rPr lang="en-GB" sz="1100" b="0" u="none" baseline="0" dirty="0">
                          <a:latin typeface="+mn-lt"/>
                        </a:rPr>
                        <a:t> kick</a:t>
                      </a:r>
                      <a:r>
                        <a:rPr lang="en-GB" sz="1100" b="0" u="none" dirty="0">
                          <a:latin typeface="+mn-lt"/>
                        </a:rPr>
                        <a:t> </a:t>
                      </a:r>
                    </a:p>
                    <a:p>
                      <a:pPr marL="0" marR="0">
                        <a:spcBef>
                          <a:spcPts val="0"/>
                        </a:spcBef>
                        <a:spcAft>
                          <a:spcPts val="0"/>
                        </a:spcAft>
                      </a:pPr>
                      <a:r>
                        <a:rPr lang="en-GB" sz="1100" noProof="0" dirty="0">
                          <a:effectLst/>
                        </a:rPr>
                        <a:t>3 points for a drop spark </a:t>
                      </a:r>
                      <a:endParaRPr lang="en-GB" sz="1100" noProof="0" dirty="0">
                        <a:solidFill>
                          <a:srgbClr val="000000"/>
                        </a:solidFill>
                        <a:effectLst/>
                        <a:latin typeface="Century Gothic"/>
                        <a:ea typeface="Times New Roman"/>
                        <a:cs typeface="Century Gothic"/>
                      </a:endParaRPr>
                    </a:p>
                  </a:txBody>
                  <a:tcPr marL="68580" marR="68580" marT="0" marB="0"/>
                </a:tc>
                <a:extLst>
                  <a:ext uri="{0D108BD9-81ED-4DB2-BD59-A6C34878D82A}">
                    <a16:rowId xmlns:a16="http://schemas.microsoft.com/office/drawing/2014/main" val="10002"/>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Other</a:t>
                      </a:r>
                    </a:p>
                  </a:txBody>
                  <a:tcPr/>
                </a:tc>
                <a:tc>
                  <a:txBody>
                    <a:bodyPr/>
                    <a:lstStyle/>
                    <a:p>
                      <a:pPr marL="0" marR="0">
                        <a:spcBef>
                          <a:spcPts val="0"/>
                        </a:spcBef>
                        <a:spcAft>
                          <a:spcPts val="0"/>
                        </a:spcAft>
                      </a:pPr>
                      <a:r>
                        <a:rPr lang="en-GB" sz="1100" noProof="0" dirty="0">
                          <a:solidFill>
                            <a:srgbClr val="000000"/>
                          </a:solidFill>
                          <a:effectLst/>
                          <a:latin typeface="+mn-lt"/>
                          <a:ea typeface="Times New Roman"/>
                          <a:cs typeface="Century Gothic"/>
                        </a:rPr>
                        <a:t>Under exceptional circumstances, U16 girls can get an dispensation to play U16 with boys</a:t>
                      </a:r>
                    </a:p>
                  </a:txBody>
                  <a:tcPr anchor="ctr"/>
                </a:tc>
                <a:extLst>
                  <a:ext uri="{0D108BD9-81ED-4DB2-BD59-A6C34878D82A}">
                    <a16:rowId xmlns:a16="http://schemas.microsoft.com/office/drawing/2014/main" val="10003"/>
                  </a:ext>
                </a:extLst>
              </a:tr>
            </a:tbl>
          </a:graphicData>
        </a:graphic>
      </p:graphicFrame>
      <p:sp>
        <p:nvSpPr>
          <p:cNvPr id="9" name="TextBox 8"/>
          <p:cNvSpPr txBox="1"/>
          <p:nvPr/>
        </p:nvSpPr>
        <p:spPr>
          <a:xfrm>
            <a:off x="7956376" y="1988840"/>
            <a:ext cx="1043608" cy="338554"/>
          </a:xfrm>
          <a:prstGeom prst="rect">
            <a:avLst/>
          </a:prstGeom>
          <a:noFill/>
        </p:spPr>
        <p:txBody>
          <a:bodyPr wrap="square" rtlCol="0">
            <a:spAutoFit/>
          </a:bodyPr>
          <a:lstStyle/>
          <a:p>
            <a:r>
              <a:rPr lang="da-DK" sz="800" b="0" u="none" dirty="0">
                <a:solidFill>
                  <a:prstClr val="black"/>
                </a:solidFill>
              </a:rPr>
              <a:t>Side 3/3</a:t>
            </a:r>
          </a:p>
          <a:p>
            <a:r>
              <a:rPr lang="da-DK" sz="800" b="0" u="none" dirty="0">
                <a:solidFill>
                  <a:prstClr val="black"/>
                </a:solidFill>
              </a:rPr>
              <a:t>2016</a:t>
            </a:r>
          </a:p>
        </p:txBody>
      </p:sp>
    </p:spTree>
    <p:extLst>
      <p:ext uri="{BB962C8B-B14F-4D97-AF65-F5344CB8AC3E}">
        <p14:creationId xmlns:p14="http://schemas.microsoft.com/office/powerpoint/2010/main" val="17534763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620302169"/>
              </p:ext>
            </p:extLst>
          </p:nvPr>
        </p:nvGraphicFramePr>
        <p:xfrm>
          <a:off x="467544" y="404664"/>
          <a:ext cx="7416824" cy="5459288"/>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18 years</a:t>
                      </a:r>
                    </a:p>
                  </a:txBody>
                  <a:tcPr anchor="ctr"/>
                </a:tc>
                <a:tc>
                  <a:txBody>
                    <a:bodyPr/>
                    <a:lstStyle/>
                    <a:p>
                      <a:r>
                        <a:rPr lang="en-GB" sz="1100" b="1" i="1" kern="1200" noProof="0" dirty="0">
                          <a:solidFill>
                            <a:schemeClr val="lt1"/>
                          </a:solidFill>
                          <a:effectLst/>
                          <a:latin typeface="+mn-lt"/>
                          <a:ea typeface="+mn-ea"/>
                          <a:cs typeface="+mn-cs"/>
                        </a:rPr>
                        <a:t>World Rugby U19 variation</a:t>
                      </a:r>
                      <a:endParaRPr lang="en-GB" sz="1100" b="1" i="1" noProof="0" dirty="0"/>
                    </a:p>
                  </a:txBody>
                  <a:tcPr anchor="ctr"/>
                </a:tc>
                <a:extLst>
                  <a:ext uri="{0D108BD9-81ED-4DB2-BD59-A6C34878D82A}">
                    <a16:rowId xmlns:a16="http://schemas.microsoft.com/office/drawing/2014/main" val="10000"/>
                  </a:ext>
                </a:extLst>
              </a:tr>
              <a:tr h="322811">
                <a:tc>
                  <a:txBody>
                    <a:bodyPr/>
                    <a:lstStyle/>
                    <a:p>
                      <a:r>
                        <a:rPr lang="en-GB" sz="1100" b="1" noProof="0" dirty="0"/>
                        <a:t>Ages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Not yet 18 years old by the 1st of January in the year the tournament</a:t>
                      </a:r>
                      <a:r>
                        <a:rPr lang="en-GB" sz="1100" b="0" u="none" baseline="0" noProof="0" dirty="0"/>
                        <a:t> takes place</a:t>
                      </a:r>
                      <a:endParaRPr lang="en-GB" sz="1100" b="0" u="none" noProof="0" dirty="0"/>
                    </a:p>
                  </a:txBody>
                  <a:tcPr anchor="ctr"/>
                </a:tc>
                <a:extLst>
                  <a:ext uri="{0D108BD9-81ED-4DB2-BD59-A6C34878D82A}">
                    <a16:rowId xmlns:a16="http://schemas.microsoft.com/office/drawing/2014/main" val="10001"/>
                  </a:ext>
                </a:extLst>
              </a:tr>
              <a:tr h="322811">
                <a:tc>
                  <a:txBody>
                    <a:bodyPr/>
                    <a:lstStyle/>
                    <a:p>
                      <a:r>
                        <a:rPr lang="en-GB" sz="1100" b="1" noProof="0" dirty="0"/>
                        <a:t>Pitch size</a:t>
                      </a:r>
                    </a:p>
                  </a:txBody>
                  <a:tcPr anchor="ctr"/>
                </a:tc>
                <a:tc>
                  <a:txBody>
                    <a:bodyPr/>
                    <a:lstStyle/>
                    <a:p>
                      <a:r>
                        <a:rPr lang="en-GB" sz="1100" b="0" u="none" noProof="0" dirty="0"/>
                        <a:t>65 x 100 metre </a:t>
                      </a:r>
                      <a:r>
                        <a:rPr lang="en-GB" sz="1100" b="0" u="none" noProof="0" dirty="0">
                          <a:latin typeface="+mn-lt"/>
                        </a:rPr>
                        <a:t>(</a:t>
                      </a:r>
                      <a:r>
                        <a:rPr lang="en-GB" sz="1100" b="0" u="none" noProof="0" dirty="0"/>
                        <a:t>excluding the in-goal area</a:t>
                      </a:r>
                      <a:r>
                        <a:rPr lang="en-GB" sz="1100" b="0" u="none" noProof="0" dirty="0">
                          <a:latin typeface="+mn-lt"/>
                        </a:rPr>
                        <a:t>) (full</a:t>
                      </a:r>
                      <a:r>
                        <a:rPr lang="en-GB" sz="1100" b="0" u="none" baseline="0" noProof="0" dirty="0">
                          <a:latin typeface="+mn-lt"/>
                        </a:rPr>
                        <a:t> pitch</a:t>
                      </a:r>
                      <a:r>
                        <a:rPr lang="en-GB" sz="1100" b="0" u="none" noProof="0" dirty="0">
                          <a:latin typeface="+mn-lt"/>
                        </a:rPr>
                        <a:t>)</a:t>
                      </a:r>
                      <a:endParaRPr lang="en-GB" sz="1100" noProof="0" dirty="0"/>
                    </a:p>
                  </a:txBody>
                  <a:tcPr anchor="ctr"/>
                </a:tc>
                <a:extLst>
                  <a:ext uri="{0D108BD9-81ED-4DB2-BD59-A6C34878D82A}">
                    <a16:rowId xmlns:a16="http://schemas.microsoft.com/office/drawing/2014/main" val="10002"/>
                  </a:ext>
                </a:extLst>
              </a:tr>
              <a:tr h="322811">
                <a:tc>
                  <a:txBody>
                    <a:bodyPr/>
                    <a:lstStyle/>
                    <a:p>
                      <a:r>
                        <a:rPr lang="en-GB" sz="1100" b="1" u="none" noProof="0" dirty="0"/>
                        <a:t>Rugby posts</a:t>
                      </a:r>
                      <a:endParaRPr lang="en-GB" sz="1100" b="1" noProof="0" dirty="0"/>
                    </a:p>
                  </a:txBody>
                  <a:tcPr anchor="ctr"/>
                </a:tc>
                <a:tc>
                  <a:txBody>
                    <a:bodyPr/>
                    <a:lstStyle/>
                    <a:p>
                      <a:r>
                        <a:rPr lang="da-DK" sz="1100" noProof="0" dirty="0"/>
                        <a:t>Yes</a:t>
                      </a:r>
                      <a:endParaRPr lang="en-GB" sz="1100" noProof="0" dirty="0"/>
                    </a:p>
                  </a:txBody>
                  <a:tcPr anchor="ctr"/>
                </a:tc>
                <a:extLst>
                  <a:ext uri="{0D108BD9-81ED-4DB2-BD59-A6C34878D82A}">
                    <a16:rowId xmlns:a16="http://schemas.microsoft.com/office/drawing/2014/main" val="10003"/>
                  </a:ext>
                </a:extLst>
              </a:tr>
              <a:tr h="322811">
                <a:tc>
                  <a:txBody>
                    <a:bodyPr/>
                    <a:lstStyle/>
                    <a:p>
                      <a:r>
                        <a:rPr lang="en-GB" sz="1100" b="1" u="none" noProof="0" dirty="0">
                          <a:latin typeface="+mn-lt"/>
                        </a:rPr>
                        <a:t>Pitch markings</a:t>
                      </a:r>
                      <a:endParaRPr lang="en-GB" sz="1100" b="1" noProof="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Lines and flags</a:t>
                      </a:r>
                    </a:p>
                  </a:txBody>
                  <a:tcPr anchor="ctr"/>
                </a:tc>
                <a:extLst>
                  <a:ext uri="{0D108BD9-81ED-4DB2-BD59-A6C34878D82A}">
                    <a16:rowId xmlns:a16="http://schemas.microsoft.com/office/drawing/2014/main" val="10004"/>
                  </a:ext>
                </a:extLst>
              </a:tr>
              <a:tr h="322811">
                <a:tc>
                  <a:txBody>
                    <a:bodyPr/>
                    <a:lstStyle/>
                    <a:p>
                      <a:r>
                        <a:rPr lang="en-GB" sz="1100" b="1" u="none" noProof="0" dirty="0"/>
                        <a:t>Ball size</a:t>
                      </a:r>
                      <a:endParaRPr lang="en-GB" sz="1100" b="1" noProof="0" dirty="0"/>
                    </a:p>
                  </a:txBody>
                  <a:tcPr anchor="ctr"/>
                </a:tc>
                <a:tc>
                  <a:txBody>
                    <a:bodyPr/>
                    <a:lstStyle/>
                    <a:p>
                      <a:r>
                        <a:rPr lang="en-GB" sz="1100" noProof="0" dirty="0"/>
                        <a:t>5</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15 (8 forwards, 7 backs)</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noProof="0" dirty="0"/>
                        <a:t>Jerseys</a:t>
                      </a:r>
                      <a:endParaRPr lang="en-GB" sz="1100" b="1" u="none"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Jersey numbers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noProof="0" dirty="0"/>
                        <a:t>Game</a:t>
                      </a:r>
                      <a:r>
                        <a:rPr lang="da-DK" sz="1100" b="1" u="none" baseline="0" noProof="0" dirty="0"/>
                        <a:t> time</a:t>
                      </a:r>
                      <a:endParaRPr lang="en-GB" sz="1100" b="1" u="none"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2 x 30 minutes (max) </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Max playing</a:t>
                      </a:r>
                      <a:r>
                        <a:rPr lang="en-GB" sz="1100" b="1" u="none" baseline="0" noProof="0" dirty="0">
                          <a:latin typeface="+mn-lt"/>
                        </a:rPr>
                        <a:t> time</a:t>
                      </a:r>
                      <a:r>
                        <a:rPr lang="en-GB" sz="1100" b="1" u="none" noProof="0" dirty="0">
                          <a:latin typeface="+mn-lt"/>
                        </a:rPr>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100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Half time</a:t>
                      </a:r>
                    </a:p>
                  </a:txBody>
                  <a:tcPr anchor="ctr"/>
                </a:tc>
                <a:tc>
                  <a:txBody>
                    <a:bodyPr/>
                    <a:lstStyle/>
                    <a:p>
                      <a:r>
                        <a:rPr lang="en-GB" sz="1100" noProof="0" dirty="0"/>
                        <a:t>5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Start/Restart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Drop kick from the centre of the pitch.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Opposition players at least 10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rPr>
                        <a:t>Free</a:t>
                      </a:r>
                      <a:r>
                        <a:rPr lang="en-GB" sz="1100" b="1" baseline="0" noProof="0" dirty="0">
                          <a:effectLst/>
                        </a:rPr>
                        <a:t> kick </a:t>
                      </a:r>
                      <a:r>
                        <a:rPr lang="en-GB" sz="1100" b="1" noProof="0" dirty="0">
                          <a:effectLst/>
                        </a:rPr>
                        <a:t>/ Tap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No</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2"/>
                  </a:ext>
                </a:extLst>
              </a:tr>
              <a:tr h="384367">
                <a:tc>
                  <a:txBody>
                    <a:bodyPr/>
                    <a:lstStyle/>
                    <a:p>
                      <a:r>
                        <a:rPr lang="da-DK" sz="1100" b="1" noProof="0" dirty="0" err="1"/>
                        <a:t>Scrums</a:t>
                      </a:r>
                      <a:endParaRPr lang="en-GB" sz="1100" b="1" noProof="0" dirty="0"/>
                    </a:p>
                  </a:txBody>
                  <a:tcPr anchor="ctr"/>
                </a:tc>
                <a:tc>
                  <a:txBody>
                    <a:bodyPr/>
                    <a:lstStyle/>
                    <a:p>
                      <a:r>
                        <a:rPr lang="en-GB" sz="1100" b="0" u="none" noProof="0" dirty="0">
                          <a:latin typeface="+mn-lt"/>
                        </a:rPr>
                        <a:t>Yes. </a:t>
                      </a:r>
                      <a:r>
                        <a:rPr lang="en-GB" sz="1100" noProof="0" dirty="0">
                          <a:effectLst/>
                        </a:rPr>
                        <a:t>The scrum consists of three front row players, two second row and three back row players (8 players in total). To set the scrum the referee will call “Crouch – Touch – Engage”. Pushing is permitted,</a:t>
                      </a:r>
                      <a:r>
                        <a:rPr lang="en-GB" sz="1100" baseline="0" noProof="0" dirty="0">
                          <a:effectLst/>
                        </a:rPr>
                        <a:t> but the scrum must not travel more than 1,5 metres (U19 laws). </a:t>
                      </a:r>
                      <a:r>
                        <a:rPr lang="en-GB" sz="1100" noProof="0" dirty="0">
                          <a:effectLst/>
                        </a:rPr>
                        <a:t>Both teams must form</a:t>
                      </a:r>
                      <a:r>
                        <a:rPr lang="en-GB" sz="1100" baseline="0" noProof="0" dirty="0">
                          <a:effectLst/>
                        </a:rPr>
                        <a:t> up identically. </a:t>
                      </a:r>
                      <a:r>
                        <a:rPr lang="en-GB" sz="1100" noProof="0" dirty="0">
                          <a:effectLst/>
                        </a:rPr>
                        <a:t>The scrum must not wheel (turn sideways) more than 45 degrees. No kicking “through” the opponents hooker. No pulling of the opponents front row. The rearmost foot in the scrum is the offside line.</a:t>
                      </a:r>
                      <a:endParaRPr lang="en-GB" sz="1100" b="0" u="none" noProof="0" dirty="0">
                        <a:latin typeface="+mn-lt"/>
                      </a:endParaRPr>
                    </a:p>
                  </a:txBody>
                  <a:tcPr anchor="ctr"/>
                </a:tc>
                <a:extLst>
                  <a:ext uri="{0D108BD9-81ED-4DB2-BD59-A6C34878D82A}">
                    <a16:rowId xmlns:a16="http://schemas.microsoft.com/office/drawing/2014/main" val="10013"/>
                  </a:ext>
                </a:extLst>
              </a:tr>
            </a:tbl>
          </a:graphicData>
        </a:graphic>
      </p:graphicFrame>
      <p:sp>
        <p:nvSpPr>
          <p:cNvPr id="14" name="TextBox 13"/>
          <p:cNvSpPr txBox="1"/>
          <p:nvPr/>
        </p:nvSpPr>
        <p:spPr>
          <a:xfrm>
            <a:off x="7956376" y="5826750"/>
            <a:ext cx="1043608" cy="338554"/>
          </a:xfrm>
          <a:prstGeom prst="rect">
            <a:avLst/>
          </a:prstGeom>
          <a:noFill/>
        </p:spPr>
        <p:txBody>
          <a:bodyPr wrap="square" rtlCol="0">
            <a:spAutoFit/>
          </a:bodyPr>
          <a:lstStyle/>
          <a:p>
            <a:r>
              <a:rPr lang="da-DK" sz="800" b="0" u="none" dirty="0">
                <a:solidFill>
                  <a:prstClr val="black"/>
                </a:solidFill>
              </a:rPr>
              <a:t>Side 1/3</a:t>
            </a:r>
          </a:p>
          <a:p>
            <a:r>
              <a:rPr lang="da-DK" sz="800" b="0" u="none" dirty="0">
                <a:solidFill>
                  <a:prstClr val="black"/>
                </a:solidFill>
              </a:rPr>
              <a:t>2016</a:t>
            </a:r>
          </a:p>
        </p:txBody>
      </p:sp>
    </p:spTree>
    <p:extLst>
      <p:ext uri="{BB962C8B-B14F-4D97-AF65-F5344CB8AC3E}">
        <p14:creationId xmlns:p14="http://schemas.microsoft.com/office/powerpoint/2010/main" val="2503586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30863738"/>
              </p:ext>
            </p:extLst>
          </p:nvPr>
        </p:nvGraphicFramePr>
        <p:xfrm>
          <a:off x="467544" y="404664"/>
          <a:ext cx="7416824" cy="5810597"/>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da-DK" sz="1100" dirty="0">
                          <a:latin typeface="+mn-lt"/>
                        </a:rPr>
                        <a:t>Under 18 </a:t>
                      </a:r>
                      <a:r>
                        <a:rPr lang="da-DK" sz="1100" dirty="0" err="1">
                          <a:latin typeface="+mn-lt"/>
                        </a:rPr>
                        <a:t>years</a:t>
                      </a:r>
                      <a:endParaRPr lang="da-DK" sz="1100" dirty="0">
                        <a:latin typeface="+mn-lt"/>
                      </a:endParaRPr>
                    </a:p>
                  </a:txBody>
                  <a:tcPr anchor="ctr"/>
                </a:tc>
                <a:tc>
                  <a:txBody>
                    <a:bodyPr/>
                    <a:lstStyle/>
                    <a:p>
                      <a:r>
                        <a:rPr lang="da-DK" sz="1100" b="1" i="1" kern="1200" dirty="0">
                          <a:solidFill>
                            <a:schemeClr val="lt1"/>
                          </a:solidFill>
                          <a:effectLst/>
                          <a:latin typeface="+mn-lt"/>
                          <a:ea typeface="+mn-ea"/>
                          <a:cs typeface="+mn-cs"/>
                        </a:rPr>
                        <a:t>World Rugby U19 variation</a:t>
                      </a:r>
                      <a:endParaRPr lang="da-DK" sz="1100" b="1" i="1" dirty="0">
                        <a:latin typeface="+mn-lt"/>
                      </a:endParaRPr>
                    </a:p>
                  </a:txBody>
                  <a:tcPr anchor="ctr"/>
                </a:tc>
                <a:extLst>
                  <a:ext uri="{0D108BD9-81ED-4DB2-BD59-A6C34878D82A}">
                    <a16:rowId xmlns:a16="http://schemas.microsoft.com/office/drawing/2014/main" val="10000"/>
                  </a:ext>
                </a:extLst>
              </a:tr>
              <a:tr h="322811">
                <a:tc>
                  <a:txBody>
                    <a:bodyPr/>
                    <a:lstStyle/>
                    <a:p>
                      <a:r>
                        <a:rPr lang="da-DK" sz="1100" b="1" dirty="0" err="1">
                          <a:latin typeface="+mn-lt"/>
                        </a:rPr>
                        <a:t>Lineouts</a:t>
                      </a:r>
                      <a:endParaRPr lang="da-DK" sz="1100" b="1" dirty="0">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At least 2 players. Lifting is permitted.</a:t>
                      </a:r>
                      <a:r>
                        <a:rPr lang="en-GB" sz="1100" baseline="0" noProof="0" dirty="0">
                          <a:effectLst/>
                        </a:rPr>
                        <a:t> The jumper must be supported during the lift and back to the ground again.</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1"/>
                  </a:ext>
                </a:extLst>
              </a:tr>
              <a:tr h="322811">
                <a:tc>
                  <a:txBody>
                    <a:bodyPr/>
                    <a:lstStyle/>
                    <a:p>
                      <a:r>
                        <a:rPr lang="da-DK" sz="1100" b="1" u="none" dirty="0">
                          <a:latin typeface="+mn-lt"/>
                        </a:rPr>
                        <a:t>Kicks</a:t>
                      </a:r>
                      <a:endParaRPr lang="da-DK" sz="1100" b="1" dirty="0">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Yes. Controlled kick anywhere on the pitch.</a:t>
                      </a:r>
                      <a:endParaRPr lang="en-GB" sz="1100" noProof="0" dirty="0">
                        <a:effectLst/>
                        <a:latin typeface="Times New Roman"/>
                        <a:ea typeface="Times New Roman"/>
                      </a:endParaRPr>
                    </a:p>
                  </a:txBody>
                  <a:tcPr anchor="ctr"/>
                </a:tc>
                <a:extLst>
                  <a:ext uri="{0D108BD9-81ED-4DB2-BD59-A6C34878D82A}">
                    <a16:rowId xmlns:a16="http://schemas.microsoft.com/office/drawing/2014/main" val="10002"/>
                  </a:ext>
                </a:extLst>
              </a:tr>
              <a:tr h="322811">
                <a:tc>
                  <a:txBody>
                    <a:bodyPr/>
                    <a:lstStyle/>
                    <a:p>
                      <a:pPr marL="0" marR="0" algn="just">
                        <a:spcBef>
                          <a:spcPts val="0"/>
                        </a:spcBef>
                        <a:spcAft>
                          <a:spcPts val="0"/>
                        </a:spcAft>
                      </a:pPr>
                      <a:r>
                        <a:rPr lang="en-GB" sz="1100" b="1" noProof="0" dirty="0">
                          <a:effectLst/>
                        </a:rPr>
                        <a:t>22 metre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da-DK" sz="1100" dirty="0">
                          <a:effectLst/>
                          <a:latin typeface="+mn-lt"/>
                        </a:rPr>
                        <a:t>Drop kick over 22 metres</a:t>
                      </a:r>
                      <a:endParaRPr lang="da-DK" sz="110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3"/>
                  </a:ext>
                </a:extLst>
              </a:tr>
              <a:tr h="322811">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The ball is kicked freely at the indicated mark. </a:t>
                      </a:r>
                    </a:p>
                    <a:p>
                      <a:pPr marL="0" marR="0">
                        <a:spcBef>
                          <a:spcPts val="0"/>
                        </a:spcBef>
                        <a:spcAft>
                          <a:spcPts val="0"/>
                        </a:spcAft>
                      </a:pPr>
                      <a:r>
                        <a:rPr lang="en-GB" sz="1100" noProof="0" dirty="0">
                          <a:effectLst/>
                        </a:rPr>
                        <a:t>Opposition players must be at least 10 metres away.</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a:latin typeface="+mn-lt"/>
                        </a:rPr>
                        <a:t>Tackling</a:t>
                      </a:r>
                    </a:p>
                  </a:txBody>
                  <a:tcPr anchor="ctr"/>
                </a:tc>
                <a:tc>
                  <a:txBody>
                    <a:bodyPr/>
                    <a:lstStyle/>
                    <a:p>
                      <a:r>
                        <a:rPr lang="da-DK" sz="1100" b="0" u="none" dirty="0">
                          <a:latin typeface="+mn-lt"/>
                        </a:rPr>
                        <a:t>World Rugby u19 laws </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a:latin typeface="+mn-lt"/>
                        </a:rPr>
                        <a:t>Handoff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noProof="0" dirty="0">
                          <a:solidFill>
                            <a:schemeClr val="dk1"/>
                          </a:solidFill>
                          <a:effectLst/>
                          <a:latin typeface="+mn-lt"/>
                          <a:ea typeface="+mn-ea"/>
                          <a:cs typeface="+mn-cs"/>
                        </a:rPr>
                        <a:t>Yes. Handoff below shoulder height</a:t>
                      </a:r>
                      <a:endParaRPr lang="en-GB" sz="1100" noProof="0" dirty="0">
                        <a:effectLst/>
                      </a:endParaRP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err="1">
                          <a:latin typeface="+mn-lt"/>
                        </a:rPr>
                        <a:t>Rucks</a:t>
                      </a:r>
                      <a:endParaRPr lang="da-DK" sz="1100" b="1" u="none" dirty="0">
                        <a:latin typeface="+mn-lt"/>
                      </a:endParaRPr>
                    </a:p>
                  </a:txBody>
                  <a:tcPr/>
                </a:tc>
                <a:tc>
                  <a:txBody>
                    <a:bodyPr/>
                    <a:lstStyle/>
                    <a:p>
                      <a:r>
                        <a:rPr lang="da-DK" sz="1100" b="0" u="none" dirty="0">
                          <a:latin typeface="+mn-lt"/>
                        </a:rPr>
                        <a:t>World Rugby u19 laws </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a:latin typeface="+mn-lt"/>
                        </a:rPr>
                        <a:t>Mauls</a:t>
                      </a:r>
                    </a:p>
                  </a:txBody>
                  <a:tcPr/>
                </a:tc>
                <a:tc>
                  <a:txBody>
                    <a:bodyPr/>
                    <a:lstStyle/>
                    <a:p>
                      <a:r>
                        <a:rPr lang="da-DK" sz="1100" b="0" u="none" dirty="0">
                          <a:latin typeface="+mn-lt"/>
                        </a:rPr>
                        <a:t>World Rugby u19 laws </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a:spcBef>
                          <a:spcPts val="0"/>
                        </a:spcBef>
                        <a:spcAft>
                          <a:spcPts val="0"/>
                        </a:spcAft>
                      </a:pPr>
                      <a:r>
                        <a:rPr lang="en-GB" sz="1100" dirty="0">
                          <a:effectLst/>
                          <a:latin typeface="+mn-lt"/>
                        </a:rPr>
                        <a:t>The ball is kicked freely at the mark. Opposition players must be at least 10 metres away.</a:t>
                      </a:r>
                    </a:p>
                    <a:p>
                      <a:pPr marL="0" marR="0">
                        <a:spcBef>
                          <a:spcPts val="0"/>
                        </a:spcBef>
                        <a:spcAft>
                          <a:spcPts val="0"/>
                        </a:spcAft>
                      </a:pPr>
                      <a:r>
                        <a:rPr lang="en-GB" sz="1100" dirty="0">
                          <a:effectLst/>
                          <a:latin typeface="+mn-lt"/>
                        </a:rPr>
                        <a:t>Play begins when the kick is made. </a:t>
                      </a:r>
                      <a:endParaRPr lang="en-GB" sz="110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0" marR="0">
                        <a:spcBef>
                          <a:spcPts val="0"/>
                        </a:spcBef>
                        <a:spcAft>
                          <a:spcPts val="0"/>
                        </a:spcAft>
                      </a:pPr>
                      <a:r>
                        <a:rPr lang="en-GB" sz="1100" noProof="0" dirty="0">
                          <a:effectLst/>
                        </a:rPr>
                        <a:t>- Foul play </a:t>
                      </a:r>
                    </a:p>
                    <a:p>
                      <a:pPr marL="0" marR="0" indent="0">
                        <a:spcBef>
                          <a:spcPts val="0"/>
                        </a:spcBef>
                        <a:spcAft>
                          <a:spcPts val="0"/>
                        </a:spcAft>
                        <a:buFontTx/>
                        <a:buNone/>
                      </a:pPr>
                      <a:r>
                        <a:rPr lang="en-GB" sz="1100" noProof="0" dirty="0">
                          <a:effectLst/>
                        </a:rPr>
                        <a:t>- Obstruction</a:t>
                      </a:r>
                    </a:p>
                    <a:p>
                      <a:pPr marL="0" marR="0" indent="0">
                        <a:spcBef>
                          <a:spcPts val="0"/>
                        </a:spcBef>
                        <a:spcAft>
                          <a:spcPts val="0"/>
                        </a:spcAft>
                        <a:buFontTx/>
                        <a:buNone/>
                      </a:pPr>
                      <a:r>
                        <a:rPr lang="en-GB" sz="1100" noProof="0" dirty="0">
                          <a:effectLst/>
                        </a:rPr>
                        <a:t>- </a:t>
                      </a:r>
                      <a:r>
                        <a:rPr lang="en-GB" sz="1100" dirty="0">
                          <a:effectLst/>
                          <a:latin typeface="+mn-lt"/>
                        </a:rPr>
                        <a:t>Unsporting behaviour</a:t>
                      </a:r>
                    </a:p>
                    <a:p>
                      <a:pPr marL="0" marR="0">
                        <a:spcBef>
                          <a:spcPts val="0"/>
                        </a:spcBef>
                        <a:spcAft>
                          <a:spcPts val="0"/>
                        </a:spcAft>
                      </a:pPr>
                      <a:r>
                        <a:rPr lang="en-GB" sz="1100" dirty="0">
                          <a:effectLst/>
                          <a:latin typeface="+mn-lt"/>
                        </a:rPr>
                        <a:t>- Hand off above shoulder</a:t>
                      </a:r>
                      <a:endParaRPr lang="en-GB" sz="1100" noProof="0" dirty="0">
                        <a:effectLst/>
                      </a:endParaRPr>
                    </a:p>
                    <a:p>
                      <a:pPr marL="0" marR="0">
                        <a:spcBef>
                          <a:spcPts val="0"/>
                        </a:spcBef>
                        <a:spcAft>
                          <a:spcPts val="0"/>
                        </a:spcAft>
                      </a:pPr>
                      <a:r>
                        <a:rPr lang="en-GB" sz="1100" noProof="0" dirty="0">
                          <a:effectLst/>
                        </a:rPr>
                        <a:t>-</a:t>
                      </a:r>
                      <a:r>
                        <a:rPr lang="en-GB" sz="1100" dirty="0">
                          <a:effectLst/>
                          <a:latin typeface="+mn-lt"/>
                        </a:rPr>
                        <a:t> Dangerous play</a:t>
                      </a:r>
                    </a:p>
                    <a:p>
                      <a:pPr marL="0" marR="0">
                        <a:spcBef>
                          <a:spcPts val="0"/>
                        </a:spcBef>
                        <a:spcAft>
                          <a:spcPts val="0"/>
                        </a:spcAft>
                      </a:pPr>
                      <a:r>
                        <a:rPr lang="en-GB" sz="1100" dirty="0">
                          <a:effectLst/>
                          <a:latin typeface="+mn-lt"/>
                        </a:rPr>
                        <a:t>- Late tackle </a:t>
                      </a:r>
                    </a:p>
                    <a:p>
                      <a:pPr marL="0" marR="0">
                        <a:spcBef>
                          <a:spcPts val="0"/>
                        </a:spcBef>
                        <a:spcAft>
                          <a:spcPts val="0"/>
                        </a:spcAft>
                      </a:pPr>
                      <a:r>
                        <a:rPr lang="en-GB" sz="1100" dirty="0">
                          <a:effectLst/>
                          <a:latin typeface="+mn-lt"/>
                        </a:rPr>
                        <a:t>- Swing tackle (“jersey sling” tackle)</a:t>
                      </a:r>
                    </a:p>
                    <a:p>
                      <a:pPr marL="0" marR="0" indent="0">
                        <a:spcBef>
                          <a:spcPts val="0"/>
                        </a:spcBef>
                        <a:spcAft>
                          <a:spcPts val="0"/>
                        </a:spcAft>
                        <a:buFontTx/>
                        <a:buNone/>
                      </a:pPr>
                      <a:r>
                        <a:rPr lang="en-GB" sz="1100" dirty="0">
                          <a:effectLst/>
                          <a:latin typeface="+mn-lt"/>
                        </a:rPr>
                        <a:t>- Tackling above chest height</a:t>
                      </a:r>
                    </a:p>
                    <a:p>
                      <a:pPr marL="0" marR="0" indent="0">
                        <a:spcBef>
                          <a:spcPts val="0"/>
                        </a:spcBef>
                        <a:spcAft>
                          <a:spcPts val="0"/>
                        </a:spcAft>
                        <a:buFontTx/>
                        <a:buNone/>
                      </a:pPr>
                      <a:r>
                        <a:rPr lang="en-GB" sz="1100" b="0" u="none" dirty="0">
                          <a:latin typeface="+mn-lt"/>
                        </a:rPr>
                        <a:t>- Offside </a:t>
                      </a:r>
                    </a:p>
                    <a:p>
                      <a:pPr marL="0" marR="0">
                        <a:spcBef>
                          <a:spcPts val="0"/>
                        </a:spcBef>
                        <a:spcAft>
                          <a:spcPts val="0"/>
                        </a:spcAft>
                      </a:pPr>
                      <a:r>
                        <a:rPr lang="en-GB" sz="1100" noProof="0" dirty="0">
                          <a:effectLst/>
                        </a:rPr>
                        <a:t>- Squeeze ball</a:t>
                      </a:r>
                      <a:endParaRPr lang="en-GB" sz="1100" b="0" u="none" dirty="0">
                        <a:latin typeface="+mn-lt"/>
                      </a:endParaRPr>
                    </a:p>
                    <a:p>
                      <a:pPr marL="0" marR="0">
                        <a:spcBef>
                          <a:spcPts val="0"/>
                        </a:spcBef>
                        <a:spcAft>
                          <a:spcPts val="0"/>
                        </a:spcAft>
                      </a:pPr>
                      <a:r>
                        <a:rPr lang="en-GB" sz="1100" b="0" u="none" dirty="0">
                          <a:latin typeface="+mn-lt"/>
                        </a:rPr>
                        <a:t>- Cavalry charge </a:t>
                      </a:r>
                    </a:p>
                    <a:p>
                      <a:pPr marL="0" marR="0">
                        <a:spcBef>
                          <a:spcPts val="0"/>
                        </a:spcBef>
                        <a:spcAft>
                          <a:spcPts val="0"/>
                        </a:spcAft>
                      </a:pPr>
                      <a:r>
                        <a:rPr lang="en-GB" sz="1100" b="0" u="none" dirty="0">
                          <a:latin typeface="+mn-lt"/>
                        </a:rPr>
                        <a:t>- Flying wedge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latin typeface="+mn-lt"/>
                        </a:rPr>
                        <a:t>-</a:t>
                      </a:r>
                      <a:r>
                        <a:rPr lang="en-GB" sz="1100" b="0" u="none" baseline="0" noProof="0" dirty="0">
                          <a:latin typeface="+mn-lt"/>
                        </a:rPr>
                        <a:t> A team has too many players on the pitch</a:t>
                      </a:r>
                      <a:endParaRPr lang="en-GB" sz="1100" b="0" u="none" noProof="0" dirty="0">
                        <a:latin typeface="+mn-lt"/>
                      </a:endParaRPr>
                    </a:p>
                  </a:txBody>
                  <a:tcPr anchor="ctr"/>
                </a:tc>
                <a:extLst>
                  <a:ext uri="{0D108BD9-81ED-4DB2-BD59-A6C34878D82A}">
                    <a16:rowId xmlns:a16="http://schemas.microsoft.com/office/drawing/2014/main" val="10010"/>
                  </a:ext>
                </a:extLst>
              </a:tr>
            </a:tbl>
          </a:graphicData>
        </a:graphic>
      </p:graphicFrame>
      <p:sp>
        <p:nvSpPr>
          <p:cNvPr id="9" name="TextBox 8"/>
          <p:cNvSpPr txBox="1"/>
          <p:nvPr/>
        </p:nvSpPr>
        <p:spPr>
          <a:xfrm>
            <a:off x="7956376" y="6042774"/>
            <a:ext cx="1043608" cy="338554"/>
          </a:xfrm>
          <a:prstGeom prst="rect">
            <a:avLst/>
          </a:prstGeom>
          <a:noFill/>
        </p:spPr>
        <p:txBody>
          <a:bodyPr wrap="square" rtlCol="0">
            <a:spAutoFit/>
          </a:bodyPr>
          <a:lstStyle/>
          <a:p>
            <a:r>
              <a:rPr lang="da-DK" sz="800" b="0" u="none" dirty="0">
                <a:solidFill>
                  <a:prstClr val="black"/>
                </a:solidFill>
              </a:rPr>
              <a:t>Side 2/3</a:t>
            </a:r>
          </a:p>
          <a:p>
            <a:r>
              <a:rPr lang="da-DK" sz="800" b="0" u="none" dirty="0">
                <a:solidFill>
                  <a:prstClr val="black"/>
                </a:solidFill>
              </a:rPr>
              <a:t>2016</a:t>
            </a:r>
          </a:p>
        </p:txBody>
      </p:sp>
    </p:spTree>
    <p:extLst>
      <p:ext uri="{BB962C8B-B14F-4D97-AF65-F5344CB8AC3E}">
        <p14:creationId xmlns:p14="http://schemas.microsoft.com/office/powerpoint/2010/main" val="2764049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33386184"/>
              </p:ext>
            </p:extLst>
          </p:nvPr>
        </p:nvGraphicFramePr>
        <p:xfrm>
          <a:off x="467544" y="404664"/>
          <a:ext cx="7416824" cy="1910542"/>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da-DK" sz="1100" dirty="0"/>
                        <a:t>Under 18 </a:t>
                      </a:r>
                      <a:r>
                        <a:rPr lang="da-DK" sz="1100" dirty="0" err="1"/>
                        <a:t>years</a:t>
                      </a:r>
                      <a:endParaRPr lang="da-DK" sz="1100" dirty="0"/>
                    </a:p>
                  </a:txBody>
                  <a:tcPr anchor="ctr"/>
                </a:tc>
                <a:tc>
                  <a:txBody>
                    <a:bodyPr/>
                    <a:lstStyle/>
                    <a:p>
                      <a:r>
                        <a:rPr lang="da-DK" sz="1100" b="1" i="1" kern="1200" dirty="0">
                          <a:solidFill>
                            <a:schemeClr val="lt1"/>
                          </a:solidFill>
                          <a:effectLst/>
                          <a:latin typeface="+mn-lt"/>
                          <a:ea typeface="+mn-ea"/>
                          <a:cs typeface="+mn-cs"/>
                        </a:rPr>
                        <a:t>World Rugby U19 variation</a:t>
                      </a:r>
                      <a:endParaRPr lang="da-DK" sz="1100" b="1" i="1" dirty="0"/>
                    </a:p>
                  </a:txBody>
                  <a:tcPr anchor="ctr"/>
                </a:tc>
                <a:extLst>
                  <a:ext uri="{0D108BD9-81ED-4DB2-BD59-A6C34878D82A}">
                    <a16:rowId xmlns:a16="http://schemas.microsoft.com/office/drawing/2014/main" val="1000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dirty="0">
                          <a:effectLst/>
                          <a:latin typeface="+mn-lt"/>
                        </a:rPr>
                        <a:t>- 5 min. duration</a:t>
                      </a:r>
                    </a:p>
                    <a:p>
                      <a:pPr marL="0" marR="0">
                        <a:spcBef>
                          <a:spcPts val="0"/>
                        </a:spcBef>
                        <a:spcAft>
                          <a:spcPts val="0"/>
                        </a:spcAft>
                      </a:pPr>
                      <a:r>
                        <a:rPr lang="en-GB" sz="1100" noProof="0" dirty="0">
                          <a:effectLst/>
                          <a:latin typeface="+mn-lt"/>
                        </a:rPr>
                        <a:t>- Repeated dangerous tackling</a:t>
                      </a:r>
                    </a:p>
                    <a:p>
                      <a:pPr marL="0" marR="0">
                        <a:spcBef>
                          <a:spcPts val="0"/>
                        </a:spcBef>
                        <a:spcAft>
                          <a:spcPts val="0"/>
                        </a:spcAft>
                      </a:pPr>
                      <a:r>
                        <a:rPr lang="en-GB" sz="1100" noProof="0" dirty="0">
                          <a:effectLst/>
                          <a:latin typeface="+mn-lt"/>
                        </a:rPr>
                        <a:t>- Complaining about the referee</a:t>
                      </a:r>
                    </a:p>
                  </a:txBody>
                  <a:tcPr anchor="ctr"/>
                </a:tc>
                <a:extLst>
                  <a:ext uri="{0D108BD9-81ED-4DB2-BD59-A6C34878D82A}">
                    <a16:rowId xmlns:a16="http://schemas.microsoft.com/office/drawing/2014/main" val="1000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a:t>Scoring</a:t>
                      </a:r>
                    </a:p>
                  </a:txBody>
                  <a:tcPr/>
                </a:tc>
                <a:tc>
                  <a:txBody>
                    <a:bodyPr/>
                    <a:lstStyle/>
                    <a:p>
                      <a:r>
                        <a:rPr lang="en-GB" sz="1100" b="0" u="none" dirty="0">
                          <a:latin typeface="+mn-lt"/>
                        </a:rPr>
                        <a:t>5 points</a:t>
                      </a:r>
                      <a:r>
                        <a:rPr lang="en-GB" sz="1100" b="0" u="none" baseline="0" dirty="0">
                          <a:latin typeface="+mn-lt"/>
                        </a:rPr>
                        <a:t> for a try</a:t>
                      </a:r>
                      <a:endParaRPr lang="en-GB" sz="1100" b="0" u="none" dirty="0">
                        <a:latin typeface="+mn-lt"/>
                      </a:endParaRPr>
                    </a:p>
                    <a:p>
                      <a:r>
                        <a:rPr lang="en-GB" sz="1100" b="0" u="none" dirty="0">
                          <a:latin typeface="+mn-lt"/>
                        </a:rPr>
                        <a:t>2 points for a conversion (kick taken out from where the try was scored) </a:t>
                      </a:r>
                    </a:p>
                    <a:p>
                      <a:r>
                        <a:rPr lang="en-GB" sz="1100" b="0" u="none" dirty="0">
                          <a:latin typeface="+mn-lt"/>
                        </a:rPr>
                        <a:t>3 points for a penalty</a:t>
                      </a:r>
                      <a:r>
                        <a:rPr lang="en-GB" sz="1100" b="0" u="none" baseline="0" dirty="0">
                          <a:latin typeface="+mn-lt"/>
                        </a:rPr>
                        <a:t> kick</a:t>
                      </a:r>
                      <a:r>
                        <a:rPr lang="en-GB" sz="1100" b="0" u="none" dirty="0">
                          <a:latin typeface="+mn-lt"/>
                        </a:rPr>
                        <a:t> </a:t>
                      </a:r>
                    </a:p>
                    <a:p>
                      <a:pPr marL="0" marR="0">
                        <a:spcBef>
                          <a:spcPts val="0"/>
                        </a:spcBef>
                        <a:spcAft>
                          <a:spcPts val="0"/>
                        </a:spcAft>
                      </a:pPr>
                      <a:r>
                        <a:rPr lang="en-GB" sz="1100" noProof="0" dirty="0">
                          <a:effectLst/>
                        </a:rPr>
                        <a:t>3 points for a drop spark </a:t>
                      </a:r>
                      <a:endParaRPr lang="en-GB" sz="1100" noProof="0" dirty="0">
                        <a:solidFill>
                          <a:srgbClr val="000000"/>
                        </a:solidFill>
                        <a:effectLst/>
                        <a:latin typeface="Century Gothic"/>
                        <a:ea typeface="Times New Roman"/>
                        <a:cs typeface="Century Gothic"/>
                      </a:endParaRPr>
                    </a:p>
                  </a:txBody>
                  <a:tcPr marL="68580" marR="68580" marT="0" marB="0"/>
                </a:tc>
                <a:extLst>
                  <a:ext uri="{0D108BD9-81ED-4DB2-BD59-A6C34878D82A}">
                    <a16:rowId xmlns:a16="http://schemas.microsoft.com/office/drawing/2014/main" val="10002"/>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100" b="1" u="none" dirty="0" err="1"/>
                        <a:t>Other</a:t>
                      </a:r>
                      <a:endParaRPr lang="da-DK" sz="1100" b="1" u="none" dirty="0"/>
                    </a:p>
                  </a:txBody>
                  <a:tcPr/>
                </a:tc>
                <a:tc>
                  <a:txBody>
                    <a:bodyPr/>
                    <a:lstStyle/>
                    <a:p>
                      <a:pPr marL="0" marR="0">
                        <a:spcBef>
                          <a:spcPts val="0"/>
                        </a:spcBef>
                        <a:spcAft>
                          <a:spcPts val="0"/>
                        </a:spcAft>
                      </a:pPr>
                      <a:r>
                        <a:rPr lang="da-DK" sz="1100" dirty="0">
                          <a:solidFill>
                            <a:srgbClr val="000000"/>
                          </a:solidFill>
                          <a:effectLst/>
                          <a:latin typeface="+mn-lt"/>
                          <a:ea typeface="Times New Roman"/>
                          <a:cs typeface="Century Gothic"/>
                        </a:rPr>
                        <a:t>Girls </a:t>
                      </a:r>
                      <a:r>
                        <a:rPr lang="da-DK" sz="1100" dirty="0" err="1">
                          <a:solidFill>
                            <a:srgbClr val="000000"/>
                          </a:solidFill>
                          <a:effectLst/>
                          <a:latin typeface="+mn-lt"/>
                          <a:ea typeface="Times New Roman"/>
                          <a:cs typeface="Century Gothic"/>
                        </a:rPr>
                        <a:t>may</a:t>
                      </a:r>
                      <a:r>
                        <a:rPr lang="da-DK" sz="1100" dirty="0">
                          <a:solidFill>
                            <a:srgbClr val="000000"/>
                          </a:solidFill>
                          <a:effectLst/>
                          <a:latin typeface="+mn-lt"/>
                          <a:ea typeface="Times New Roman"/>
                          <a:cs typeface="Century Gothic"/>
                        </a:rPr>
                        <a:t> not</a:t>
                      </a:r>
                      <a:r>
                        <a:rPr lang="da-DK" sz="1100" baseline="0" dirty="0">
                          <a:solidFill>
                            <a:srgbClr val="000000"/>
                          </a:solidFill>
                          <a:effectLst/>
                          <a:latin typeface="+mn-lt"/>
                          <a:ea typeface="Times New Roman"/>
                          <a:cs typeface="Century Gothic"/>
                        </a:rPr>
                        <a:t> </a:t>
                      </a:r>
                      <a:r>
                        <a:rPr lang="da-DK" sz="1100" baseline="0" dirty="0" err="1">
                          <a:solidFill>
                            <a:srgbClr val="000000"/>
                          </a:solidFill>
                          <a:effectLst/>
                          <a:latin typeface="+mn-lt"/>
                          <a:ea typeface="Times New Roman"/>
                          <a:cs typeface="Century Gothic"/>
                        </a:rPr>
                        <a:t>play</a:t>
                      </a:r>
                      <a:r>
                        <a:rPr lang="da-DK" sz="1100" baseline="0" dirty="0">
                          <a:solidFill>
                            <a:srgbClr val="000000"/>
                          </a:solidFill>
                          <a:effectLst/>
                          <a:latin typeface="+mn-lt"/>
                          <a:ea typeface="Times New Roman"/>
                          <a:cs typeface="Century Gothic"/>
                        </a:rPr>
                        <a:t> U18 rugby with </a:t>
                      </a:r>
                      <a:r>
                        <a:rPr lang="da-DK" sz="1100" baseline="0" dirty="0" err="1">
                          <a:solidFill>
                            <a:srgbClr val="000000"/>
                          </a:solidFill>
                          <a:effectLst/>
                          <a:latin typeface="+mn-lt"/>
                          <a:ea typeface="Times New Roman"/>
                          <a:cs typeface="Century Gothic"/>
                        </a:rPr>
                        <a:t>boys</a:t>
                      </a:r>
                      <a:endParaRPr lang="da-DK" sz="110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3"/>
                  </a:ext>
                </a:extLst>
              </a:tr>
            </a:tbl>
          </a:graphicData>
        </a:graphic>
      </p:graphicFrame>
      <p:sp>
        <p:nvSpPr>
          <p:cNvPr id="9" name="TextBox 8"/>
          <p:cNvSpPr txBox="1"/>
          <p:nvPr/>
        </p:nvSpPr>
        <p:spPr>
          <a:xfrm>
            <a:off x="7956376" y="1988840"/>
            <a:ext cx="1043608" cy="338554"/>
          </a:xfrm>
          <a:prstGeom prst="rect">
            <a:avLst/>
          </a:prstGeom>
          <a:noFill/>
        </p:spPr>
        <p:txBody>
          <a:bodyPr wrap="square" rtlCol="0">
            <a:spAutoFit/>
          </a:bodyPr>
          <a:lstStyle/>
          <a:p>
            <a:r>
              <a:rPr lang="da-DK" sz="800" b="0" u="none" dirty="0">
                <a:solidFill>
                  <a:prstClr val="black"/>
                </a:solidFill>
              </a:rPr>
              <a:t>Side 3/3</a:t>
            </a:r>
          </a:p>
          <a:p>
            <a:r>
              <a:rPr lang="da-DK" sz="800" b="0" u="none" dirty="0">
                <a:solidFill>
                  <a:prstClr val="black"/>
                </a:solidFill>
              </a:rPr>
              <a:t>2016</a:t>
            </a:r>
          </a:p>
        </p:txBody>
      </p:sp>
    </p:spTree>
    <p:extLst>
      <p:ext uri="{BB962C8B-B14F-4D97-AF65-F5344CB8AC3E}">
        <p14:creationId xmlns:p14="http://schemas.microsoft.com/office/powerpoint/2010/main" val="15703872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042143684"/>
              </p:ext>
            </p:extLst>
          </p:nvPr>
        </p:nvGraphicFramePr>
        <p:xfrm>
          <a:off x="467544" y="404664"/>
          <a:ext cx="7416824" cy="5696990"/>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8 years</a:t>
                      </a:r>
                    </a:p>
                  </a:txBody>
                  <a:tcPr anchor="ctr"/>
                </a:tc>
                <a:tc>
                  <a:txBody>
                    <a:bodyPr/>
                    <a:lstStyle/>
                    <a:p>
                      <a:r>
                        <a:rPr lang="en-GB" sz="1100" b="1" i="1" kern="1200" noProof="0" dirty="0">
                          <a:solidFill>
                            <a:schemeClr val="lt1"/>
                          </a:solidFill>
                          <a:effectLst/>
                          <a:latin typeface="+mn-lt"/>
                          <a:ea typeface="+mn-ea"/>
                          <a:cs typeface="+mn-cs"/>
                        </a:rPr>
                        <a:t>Tag or touch rugby</a:t>
                      </a:r>
                      <a:endParaRPr lang="en-GB" sz="1100" i="1" noProof="0" dirty="0"/>
                    </a:p>
                  </a:txBody>
                  <a:tcPr anchor="ctr"/>
                </a:tc>
                <a:extLst>
                  <a:ext uri="{0D108BD9-81ED-4DB2-BD59-A6C34878D82A}">
                    <a16:rowId xmlns:a16="http://schemas.microsoft.com/office/drawing/2014/main" val="10000"/>
                  </a:ext>
                </a:extLst>
              </a:tr>
              <a:tr h="322811">
                <a:tc>
                  <a:txBody>
                    <a:bodyPr/>
                    <a:lstStyle/>
                    <a:p>
                      <a:r>
                        <a:rPr lang="en-GB" sz="1100" b="1" noProof="0" dirty="0"/>
                        <a:t>Ages</a:t>
                      </a:r>
                    </a:p>
                  </a:txBody>
                  <a:tcPr anchor="ctr"/>
                </a:tc>
                <a:tc>
                  <a:txBody>
                    <a:bodyPr/>
                    <a:lstStyle/>
                    <a:p>
                      <a:r>
                        <a:rPr lang="en-GB" sz="1100" b="0" u="none" noProof="0" dirty="0"/>
                        <a:t>Not yet 8 years old by the 1st of January in the year the tournament</a:t>
                      </a:r>
                      <a:r>
                        <a:rPr lang="en-GB" sz="1100" b="0" u="none" baseline="0" noProof="0" dirty="0"/>
                        <a:t> takes place</a:t>
                      </a:r>
                      <a:r>
                        <a:rPr lang="en-GB" sz="1100" b="0" u="none" noProof="0" dirty="0"/>
                        <a:t> </a:t>
                      </a:r>
                    </a:p>
                    <a:p>
                      <a:r>
                        <a:rPr lang="en-GB" sz="1100" b="0" u="none" noProof="0" dirty="0"/>
                        <a:t>(same for girls</a:t>
                      </a:r>
                      <a:r>
                        <a:rPr lang="en-GB" sz="1100" b="0" u="none" baseline="0" noProof="0" dirty="0"/>
                        <a:t>)</a:t>
                      </a:r>
                      <a:endParaRPr lang="en-GB" sz="1100" noProof="0" dirty="0"/>
                    </a:p>
                  </a:txBody>
                  <a:tcPr anchor="ctr"/>
                </a:tc>
                <a:extLst>
                  <a:ext uri="{0D108BD9-81ED-4DB2-BD59-A6C34878D82A}">
                    <a16:rowId xmlns:a16="http://schemas.microsoft.com/office/drawing/2014/main" val="10001"/>
                  </a:ext>
                </a:extLst>
              </a:tr>
              <a:tr h="322811">
                <a:tc>
                  <a:txBody>
                    <a:bodyPr/>
                    <a:lstStyle/>
                    <a:p>
                      <a:r>
                        <a:rPr lang="en-GB" sz="1100" b="1" noProof="0" dirty="0"/>
                        <a:t>Pitch size</a:t>
                      </a:r>
                    </a:p>
                  </a:txBody>
                  <a:tcPr anchor="ctr"/>
                </a:tc>
                <a:tc>
                  <a:txBody>
                    <a:bodyPr/>
                    <a:lstStyle/>
                    <a:p>
                      <a:r>
                        <a:rPr lang="en-GB" sz="1100" b="0" u="none" noProof="0" dirty="0"/>
                        <a:t>12 x 22 metre (excluding the in-goal area</a:t>
                      </a:r>
                      <a:r>
                        <a:rPr lang="en-GB" sz="1100" b="0" u="none" baseline="0" noProof="0" dirty="0"/>
                        <a:t>)</a:t>
                      </a:r>
                      <a:endParaRPr lang="en-GB" sz="1100" noProof="0" dirty="0"/>
                    </a:p>
                  </a:txBody>
                  <a:tcPr anchor="ctr"/>
                </a:tc>
                <a:extLst>
                  <a:ext uri="{0D108BD9-81ED-4DB2-BD59-A6C34878D82A}">
                    <a16:rowId xmlns:a16="http://schemas.microsoft.com/office/drawing/2014/main" val="10002"/>
                  </a:ext>
                </a:extLst>
              </a:tr>
              <a:tr h="322811">
                <a:tc>
                  <a:txBody>
                    <a:bodyPr/>
                    <a:lstStyle/>
                    <a:p>
                      <a:r>
                        <a:rPr lang="en-GB" sz="1100" b="1" u="none" noProof="0" dirty="0"/>
                        <a:t>Rugby posts</a:t>
                      </a:r>
                      <a:endParaRPr lang="en-GB" sz="1100" b="1" noProof="0" dirty="0"/>
                    </a:p>
                  </a:txBody>
                  <a:tcPr anchor="ctr"/>
                </a:tc>
                <a:tc>
                  <a:txBody>
                    <a:bodyPr/>
                    <a:lstStyle/>
                    <a:p>
                      <a:r>
                        <a:rPr lang="en-GB" sz="1100" noProof="0" dirty="0"/>
                        <a:t>No</a:t>
                      </a:r>
                    </a:p>
                  </a:txBody>
                  <a:tcPr anchor="ctr"/>
                </a:tc>
                <a:extLst>
                  <a:ext uri="{0D108BD9-81ED-4DB2-BD59-A6C34878D82A}">
                    <a16:rowId xmlns:a16="http://schemas.microsoft.com/office/drawing/2014/main" val="10003"/>
                  </a:ext>
                </a:extLst>
              </a:tr>
              <a:tr h="322811">
                <a:tc>
                  <a:txBody>
                    <a:bodyPr/>
                    <a:lstStyle/>
                    <a:p>
                      <a:r>
                        <a:rPr lang="en-GB" sz="1100" b="1" u="none" noProof="0" dirty="0"/>
                        <a:t>Pitch markings</a:t>
                      </a:r>
                      <a:endParaRPr lang="en-GB" sz="1100" b="1"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Lines and soft cones</a:t>
                      </a:r>
                    </a:p>
                  </a:txBody>
                  <a:tcPr anchor="ctr"/>
                </a:tc>
                <a:extLst>
                  <a:ext uri="{0D108BD9-81ED-4DB2-BD59-A6C34878D82A}">
                    <a16:rowId xmlns:a16="http://schemas.microsoft.com/office/drawing/2014/main" val="10004"/>
                  </a:ext>
                </a:extLst>
              </a:tr>
              <a:tr h="322811">
                <a:tc>
                  <a:txBody>
                    <a:bodyPr/>
                    <a:lstStyle/>
                    <a:p>
                      <a:r>
                        <a:rPr lang="en-GB" sz="1100" b="1" u="none" noProof="0" dirty="0"/>
                        <a:t>Ball size</a:t>
                      </a:r>
                      <a:endParaRPr lang="en-GB" sz="1100" b="1" noProof="0" dirty="0"/>
                    </a:p>
                  </a:txBody>
                  <a:tcPr anchor="ctr"/>
                </a:tc>
                <a:tc>
                  <a:txBody>
                    <a:bodyPr/>
                    <a:lstStyle/>
                    <a:p>
                      <a:r>
                        <a:rPr lang="en-GB" sz="1100" noProof="0" dirty="0"/>
                        <a:t>3 or 4</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5 (mix)</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Jerseys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Jersey numbers not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Game 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2 x 7 minutes (max)</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Max playing</a:t>
                      </a:r>
                      <a:r>
                        <a:rPr lang="en-GB" sz="1100" b="1" u="none" baseline="0" noProof="0" dirty="0"/>
                        <a:t> time</a:t>
                      </a:r>
                      <a:r>
                        <a:rPr lang="en-GB" sz="1100" b="1" u="none" noProof="0" dirty="0"/>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50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Halftime</a:t>
                      </a:r>
                    </a:p>
                  </a:txBody>
                  <a:tcPr anchor="ctr"/>
                </a:tc>
                <a:tc>
                  <a:txBody>
                    <a:bodyPr/>
                    <a:lstStyle/>
                    <a:p>
                      <a:r>
                        <a:rPr lang="en-GB" sz="1100" noProof="0" dirty="0"/>
                        <a:t>2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Start / Restart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Free pass from the centre of the pitch. Opposition players at least 5 metres away. Play starts by passing to a team player.</a:t>
                      </a:r>
                      <a:endParaRPr lang="en-GB" sz="1100" noProof="0" dirty="0"/>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rPr>
                        <a:t>Free</a:t>
                      </a:r>
                      <a:r>
                        <a:rPr lang="en-GB" sz="1100" b="1" baseline="0" noProof="0" dirty="0">
                          <a:effectLst/>
                        </a:rPr>
                        <a:t> pass </a:t>
                      </a:r>
                      <a:r>
                        <a:rPr lang="en-GB" sz="1100" b="1" noProof="0" dirty="0">
                          <a:effectLst/>
                        </a:rPr>
                        <a:t>/ Tap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Free pass:</a:t>
                      </a:r>
                      <a:r>
                        <a:rPr lang="en-GB" sz="1100" baseline="0" noProof="0" dirty="0">
                          <a:effectLst/>
                        </a:rPr>
                        <a:t> Following any infringement of the laws, the game is restarted with a free pass. The ball is passed sideways or backwards to a team player when the referee calls “Play”.</a:t>
                      </a:r>
                      <a:r>
                        <a:rPr lang="en-GB" sz="1100" noProof="0" dirty="0">
                          <a:effectLst/>
                        </a:rPr>
                        <a:t> No player may begin their run until the ball has been passed, and all opposition players must be at</a:t>
                      </a:r>
                      <a:r>
                        <a:rPr lang="en-GB" sz="1100" baseline="0" noProof="0" dirty="0">
                          <a:effectLst/>
                        </a:rPr>
                        <a:t> least 5 metres away.</a:t>
                      </a:r>
                      <a:endParaRPr lang="en-GB" sz="1100" noProof="0" dirty="0">
                        <a:effectLst/>
                      </a:endParaRPr>
                    </a:p>
                  </a:txBody>
                  <a:tcPr anchor="ctr"/>
                </a:tc>
                <a:extLst>
                  <a:ext uri="{0D108BD9-81ED-4DB2-BD59-A6C34878D82A}">
                    <a16:rowId xmlns:a16="http://schemas.microsoft.com/office/drawing/2014/main" val="10012"/>
                  </a:ext>
                </a:extLst>
              </a:tr>
              <a:tr h="384367">
                <a:tc>
                  <a:txBody>
                    <a:bodyPr/>
                    <a:lstStyle/>
                    <a:p>
                      <a:r>
                        <a:rPr lang="en-GB" sz="1100" b="1" noProof="0" dirty="0"/>
                        <a:t>Scrums</a:t>
                      </a:r>
                    </a:p>
                  </a:txBody>
                  <a:tcPr anchor="ctr"/>
                </a:tc>
                <a:tc>
                  <a:txBody>
                    <a:bodyPr/>
                    <a:lstStyle/>
                    <a:p>
                      <a:pPr marL="0" marR="0">
                        <a:spcBef>
                          <a:spcPts val="0"/>
                        </a:spcBef>
                        <a:spcAft>
                          <a:spcPts val="0"/>
                        </a:spcAft>
                      </a:pPr>
                      <a:r>
                        <a:rPr lang="en-GB" sz="1100" noProof="0" dirty="0">
                          <a:effectLst/>
                        </a:rPr>
                        <a:t>No. Free pass.</a:t>
                      </a:r>
                      <a:r>
                        <a:rPr lang="en-GB" sz="1100" baseline="0" noProof="0" dirty="0">
                          <a:effectLst/>
                        </a:rPr>
                        <a:t> Opposition players at least  5 metres away</a:t>
                      </a:r>
                      <a:r>
                        <a:rPr lang="en-GB" sz="1100" noProof="0" dirty="0">
                          <a:effectLst/>
                        </a:rPr>
                        <a:t>.</a:t>
                      </a:r>
                    </a:p>
                    <a:p>
                      <a:pPr marL="0" marR="0">
                        <a:spcBef>
                          <a:spcPts val="0"/>
                        </a:spcBef>
                        <a:spcAft>
                          <a:spcPts val="0"/>
                        </a:spcAft>
                      </a:pPr>
                      <a:r>
                        <a:rPr lang="en-GB" sz="1100" noProof="0" dirty="0">
                          <a:effectLst/>
                        </a:rPr>
                        <a:t>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3"/>
                  </a:ext>
                </a:extLst>
              </a:tr>
              <a:tr h="384367">
                <a:tc>
                  <a:txBody>
                    <a:bodyPr/>
                    <a:lstStyle/>
                    <a:p>
                      <a:r>
                        <a:rPr lang="en-GB" sz="1100" b="1" noProof="0" dirty="0"/>
                        <a:t>Lineouts</a:t>
                      </a:r>
                    </a:p>
                  </a:txBody>
                  <a:tcPr anchor="ctr"/>
                </a:tc>
                <a:tc>
                  <a:txBody>
                    <a:bodyPr/>
                    <a:lstStyle/>
                    <a:p>
                      <a:pPr marL="0" marR="0">
                        <a:spcBef>
                          <a:spcPts val="0"/>
                        </a:spcBef>
                        <a:spcAft>
                          <a:spcPts val="0"/>
                        </a:spcAft>
                      </a:pPr>
                      <a:r>
                        <a:rPr lang="en-GB" sz="1100" noProof="0" dirty="0">
                          <a:effectLst/>
                        </a:rPr>
                        <a:t>No.</a:t>
                      </a:r>
                      <a:r>
                        <a:rPr lang="en-GB" sz="1100" baseline="0" noProof="0" dirty="0">
                          <a:effectLst/>
                        </a:rPr>
                        <a:t> </a:t>
                      </a:r>
                      <a:r>
                        <a:rPr lang="en-GB" sz="1100" noProof="0" dirty="0">
                          <a:effectLst/>
                        </a:rPr>
                        <a:t>Free</a:t>
                      </a:r>
                      <a:r>
                        <a:rPr lang="en-GB" sz="1100" baseline="0" noProof="0" dirty="0">
                          <a:effectLst/>
                        </a:rPr>
                        <a:t> pass</a:t>
                      </a:r>
                      <a:r>
                        <a:rPr lang="en-GB" sz="1100" noProof="0" dirty="0">
                          <a:effectLst/>
                        </a:rPr>
                        <a:t> 2 metres from the side line.</a:t>
                      </a:r>
                      <a:r>
                        <a:rPr lang="en-GB" sz="1100" baseline="0" noProof="0" dirty="0">
                          <a:effectLst/>
                        </a:rPr>
                        <a:t> Opposition players at least  5 metres away</a:t>
                      </a:r>
                      <a:r>
                        <a:rPr lang="en-GB" sz="1100" noProof="0" dirty="0">
                          <a:effectLst/>
                        </a:rPr>
                        <a:t>.</a:t>
                      </a:r>
                      <a:endParaRPr lang="en-GB" sz="1100" baseline="0" noProof="0" dirty="0">
                        <a:effectLst/>
                      </a:endParaRPr>
                    </a:p>
                    <a:p>
                      <a:pPr marL="0" marR="0">
                        <a:spcBef>
                          <a:spcPts val="0"/>
                        </a:spcBef>
                        <a:spcAft>
                          <a:spcPts val="0"/>
                        </a:spcAft>
                      </a:pPr>
                      <a:r>
                        <a:rPr lang="en-GB" sz="1100" noProof="0" dirty="0">
                          <a:effectLst/>
                        </a:rPr>
                        <a:t>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4"/>
                  </a:ext>
                </a:extLst>
              </a:tr>
            </a:tbl>
          </a:graphicData>
        </a:graphic>
      </p:graphicFrame>
      <p:sp>
        <p:nvSpPr>
          <p:cNvPr id="14" name="TextBox 13"/>
          <p:cNvSpPr txBox="1"/>
          <p:nvPr/>
        </p:nvSpPr>
        <p:spPr>
          <a:xfrm>
            <a:off x="7956376" y="5949280"/>
            <a:ext cx="1043608" cy="338554"/>
          </a:xfrm>
          <a:prstGeom prst="rect">
            <a:avLst/>
          </a:prstGeom>
          <a:noFill/>
        </p:spPr>
        <p:txBody>
          <a:bodyPr wrap="square" rtlCol="0">
            <a:spAutoFit/>
          </a:bodyPr>
          <a:lstStyle/>
          <a:p>
            <a:r>
              <a:rPr lang="da-DK" sz="800" b="0" u="none" dirty="0"/>
              <a:t>Side 1/2</a:t>
            </a:r>
          </a:p>
          <a:p>
            <a:r>
              <a:rPr lang="da-DK" sz="800" b="0" u="none" dirty="0"/>
              <a:t>2016</a:t>
            </a:r>
          </a:p>
        </p:txBody>
      </p:sp>
    </p:spTree>
    <p:extLst>
      <p:ext uri="{BB962C8B-B14F-4D97-AF65-F5344CB8AC3E}">
        <p14:creationId xmlns:p14="http://schemas.microsoft.com/office/powerpoint/2010/main" val="19467567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808991772"/>
              </p:ext>
            </p:extLst>
          </p:nvPr>
        </p:nvGraphicFramePr>
        <p:xfrm>
          <a:off x="467544" y="404664"/>
          <a:ext cx="7416824" cy="5618019"/>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US" sz="1100" noProof="0" dirty="0"/>
                        <a:t>Under 8 years</a:t>
                      </a:r>
                    </a:p>
                  </a:txBody>
                  <a:tcPr anchor="ctr"/>
                </a:tc>
                <a:tc>
                  <a:txBody>
                    <a:bodyPr/>
                    <a:lstStyle/>
                    <a:p>
                      <a:r>
                        <a:rPr lang="en-US" sz="1100" b="1" i="1" kern="1200" noProof="0" dirty="0">
                          <a:solidFill>
                            <a:schemeClr val="lt1"/>
                          </a:solidFill>
                          <a:effectLst/>
                          <a:latin typeface="+mn-lt"/>
                          <a:ea typeface="+mn-ea"/>
                          <a:cs typeface="+mn-cs"/>
                        </a:rPr>
                        <a:t>Tag or touch rugby</a:t>
                      </a:r>
                      <a:endParaRPr lang="en-US" sz="1100" i="1" noProof="0" dirty="0"/>
                    </a:p>
                  </a:txBody>
                  <a:tcPr anchor="ctr"/>
                </a:tc>
                <a:extLst>
                  <a:ext uri="{0D108BD9-81ED-4DB2-BD59-A6C34878D82A}">
                    <a16:rowId xmlns:a16="http://schemas.microsoft.com/office/drawing/2014/main" val="10000"/>
                  </a:ext>
                </a:extLst>
              </a:tr>
              <a:tr h="322811">
                <a:tc>
                  <a:txBody>
                    <a:bodyPr/>
                    <a:lstStyle/>
                    <a:p>
                      <a:r>
                        <a:rPr lang="en-GB" sz="1100" b="1" u="none" noProof="0" dirty="0"/>
                        <a:t>Kicking</a:t>
                      </a:r>
                      <a:endParaRPr lang="en-GB" sz="1100" b="1" noProof="0" dirty="0"/>
                    </a:p>
                  </a:txBody>
                  <a:tcPr anchor="ctr"/>
                </a:tc>
                <a:tc>
                  <a:txBody>
                    <a:bodyPr/>
                    <a:lstStyle/>
                    <a:p>
                      <a:r>
                        <a:rPr lang="en-GB" sz="1100" noProof="0" dirty="0"/>
                        <a:t>No</a:t>
                      </a:r>
                      <a:r>
                        <a:rPr lang="en-GB" sz="1100" baseline="0" noProof="0" dirty="0"/>
                        <a:t> kicking permitted</a:t>
                      </a:r>
                      <a:endParaRPr lang="en-GB" sz="1100" noProof="0" dirty="0"/>
                    </a:p>
                  </a:txBody>
                  <a:tcPr anchor="ctr"/>
                </a:tc>
                <a:extLst>
                  <a:ext uri="{0D108BD9-81ED-4DB2-BD59-A6C34878D82A}">
                    <a16:rowId xmlns:a16="http://schemas.microsoft.com/office/drawing/2014/main" val="10001"/>
                  </a:ext>
                </a:extLst>
              </a:tr>
              <a:tr h="322811">
                <a:tc>
                  <a:txBody>
                    <a:bodyPr/>
                    <a:lstStyle/>
                    <a:p>
                      <a:pPr marL="0" marR="0" algn="just">
                        <a:spcBef>
                          <a:spcPts val="0"/>
                        </a:spcBef>
                        <a:spcAft>
                          <a:spcPts val="0"/>
                        </a:spcAft>
                      </a:pPr>
                      <a:r>
                        <a:rPr lang="en-GB" sz="1100" b="1" noProof="0" dirty="0">
                          <a:effectLst/>
                        </a:rPr>
                        <a:t>22 metre</a:t>
                      </a:r>
                      <a:r>
                        <a:rPr lang="en-GB" sz="1100" b="1" baseline="0" noProof="0" dirty="0">
                          <a:effectLst/>
                        </a:rPr>
                        <a:t>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a:spcBef>
                          <a:spcPts val="0"/>
                        </a:spcBef>
                        <a:spcAft>
                          <a:spcPts val="0"/>
                        </a:spcAft>
                      </a:pPr>
                      <a:r>
                        <a:rPr lang="en-GB" sz="1100" noProof="0" dirty="0">
                          <a:effectLst/>
                        </a:rPr>
                        <a:t>No. Free pass where the referee indicates</a:t>
                      </a:r>
                    </a:p>
                  </a:txBody>
                  <a:tcPr anchor="ctr"/>
                </a:tc>
                <a:extLst>
                  <a:ext uri="{0D108BD9-81ED-4DB2-BD59-A6C34878D82A}">
                    <a16:rowId xmlns:a16="http://schemas.microsoft.com/office/drawing/2014/main" val="10002"/>
                  </a:ext>
                </a:extLst>
              </a:tr>
              <a:tr h="322811">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r>
                        <a:rPr lang="en-GB" sz="1100" noProof="0" dirty="0"/>
                        <a:t>Free</a:t>
                      </a:r>
                      <a:r>
                        <a:rPr lang="en-GB" sz="1100" baseline="0" noProof="0" dirty="0"/>
                        <a:t> pass</a:t>
                      </a:r>
                      <a:endParaRPr lang="en-GB" sz="1100" noProof="0" dirty="0"/>
                    </a:p>
                  </a:txBody>
                  <a:tcPr anchor="ctr"/>
                </a:tc>
                <a:extLst>
                  <a:ext uri="{0D108BD9-81ED-4DB2-BD59-A6C34878D82A}">
                    <a16:rowId xmlns:a16="http://schemas.microsoft.com/office/drawing/2014/main" val="10003"/>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Tackling</a:t>
                      </a:r>
                    </a:p>
                  </a:txBody>
                  <a:tcPr anchor="ctr"/>
                </a:tc>
                <a:tc>
                  <a:txBody>
                    <a:bodyPr/>
                    <a:lstStyle/>
                    <a:p>
                      <a:pPr marL="0" marR="0">
                        <a:spcBef>
                          <a:spcPts val="0"/>
                        </a:spcBef>
                        <a:spcAft>
                          <a:spcPts val="0"/>
                        </a:spcAft>
                      </a:pPr>
                      <a:r>
                        <a:rPr lang="en-GB" sz="1100" noProof="0" dirty="0">
                          <a:effectLst/>
                        </a:rPr>
                        <a:t>Tag/touch rugby. </a:t>
                      </a:r>
                    </a:p>
                    <a:p>
                      <a:pPr marL="0" marR="0">
                        <a:spcBef>
                          <a:spcPts val="0"/>
                        </a:spcBef>
                        <a:spcAft>
                          <a:spcPts val="0"/>
                        </a:spcAft>
                      </a:pPr>
                      <a:r>
                        <a:rPr lang="en-GB" sz="1100" u="sng" noProof="0" dirty="0">
                          <a:effectLst/>
                        </a:rPr>
                        <a:t>Ball carrier</a:t>
                      </a:r>
                      <a:r>
                        <a:rPr lang="en-GB" sz="1100" u="none" noProof="0" dirty="0">
                          <a:effectLst/>
                        </a:rPr>
                        <a:t>: When a player is t</a:t>
                      </a:r>
                      <a:r>
                        <a:rPr lang="en-GB" sz="1100" noProof="0" dirty="0">
                          <a:effectLst/>
                        </a:rPr>
                        <a:t>agged/touched they must pass the ball within 3 seconds or 3 steps. If they take more than this then the referee awards a free pass to the other team. The tagged player must then collect and reattach their tag-belt.</a:t>
                      </a:r>
                    </a:p>
                    <a:p>
                      <a:pPr marL="0" marR="0">
                        <a:spcBef>
                          <a:spcPts val="0"/>
                        </a:spcBef>
                        <a:spcAft>
                          <a:spcPts val="0"/>
                        </a:spcAft>
                      </a:pPr>
                      <a:r>
                        <a:rPr lang="en-GB" sz="1100" noProof="0" dirty="0">
                          <a:effectLst/>
                        </a:rPr>
                        <a:t>A player that is tagged, cannot score.</a:t>
                      </a:r>
                    </a:p>
                    <a:p>
                      <a:pPr marL="0" marR="0">
                        <a:spcBef>
                          <a:spcPts val="0"/>
                        </a:spcBef>
                        <a:spcAft>
                          <a:spcPts val="0"/>
                        </a:spcAft>
                      </a:pPr>
                      <a:r>
                        <a:rPr lang="en-GB" sz="1100" u="sng" noProof="0" dirty="0">
                          <a:effectLst/>
                        </a:rPr>
                        <a:t>Defender</a:t>
                      </a:r>
                      <a:r>
                        <a:rPr lang="en-GB" sz="1100" u="none" noProof="0" dirty="0">
                          <a:effectLst/>
                        </a:rPr>
                        <a:t>:</a:t>
                      </a:r>
                      <a:r>
                        <a:rPr lang="en-GB" sz="1100" u="none" baseline="0" noProof="0" dirty="0">
                          <a:effectLst/>
                        </a:rPr>
                        <a:t> When a player has tagged an opponent, they must return the belt to their opponent before taking part in the game again.</a:t>
                      </a:r>
                      <a:endParaRPr lang="en-GB" sz="1100" noProof="0" dirty="0">
                        <a:effectLst/>
                      </a:endParaRP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Handoff</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Ruck</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Maul</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a:spcBef>
                          <a:spcPts val="0"/>
                        </a:spcBef>
                        <a:spcAft>
                          <a:spcPts val="0"/>
                        </a:spcAft>
                      </a:pPr>
                      <a:r>
                        <a:rPr lang="en-GB" sz="1100" noProof="0" dirty="0">
                          <a:effectLst/>
                        </a:rPr>
                        <a:t>No.</a:t>
                      </a:r>
                      <a:r>
                        <a:rPr lang="en-GB" sz="1100" baseline="0" noProof="0" dirty="0">
                          <a:effectLst/>
                        </a:rPr>
                        <a:t> Free pass where the referee indicates</a:t>
                      </a:r>
                      <a:endParaRPr lang="en-GB" sz="1100" noProof="0" dirty="0">
                        <a:effectLst/>
                      </a:endParaRP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171450" marR="0" indent="-171450">
                        <a:spcBef>
                          <a:spcPts val="0"/>
                        </a:spcBef>
                        <a:spcAft>
                          <a:spcPts val="0"/>
                        </a:spcAft>
                        <a:buFontTx/>
                        <a:buChar char="-"/>
                      </a:pPr>
                      <a:r>
                        <a:rPr lang="en-GB" sz="1100" noProof="0" dirty="0">
                          <a:effectLst/>
                        </a:rPr>
                        <a:t>Unsporting behaviour</a:t>
                      </a:r>
                      <a:endParaRPr lang="en-GB" sz="1100" baseline="0" noProof="0" dirty="0">
                        <a:effectLst/>
                      </a:endParaRPr>
                    </a:p>
                    <a:p>
                      <a:pPr marL="171450" marR="0" indent="-171450">
                        <a:spcBef>
                          <a:spcPts val="0"/>
                        </a:spcBef>
                        <a:spcAft>
                          <a:spcPts val="0"/>
                        </a:spcAft>
                        <a:buFontTx/>
                        <a:buChar char="-"/>
                      </a:pPr>
                      <a:r>
                        <a:rPr lang="en-GB" sz="1100" baseline="0" noProof="0" dirty="0">
                          <a:effectLst/>
                        </a:rPr>
                        <a:t>Foul play</a:t>
                      </a:r>
                    </a:p>
                    <a:p>
                      <a:pPr marL="171450" marR="0" indent="-171450">
                        <a:spcBef>
                          <a:spcPts val="0"/>
                        </a:spcBef>
                        <a:spcAft>
                          <a:spcPts val="0"/>
                        </a:spcAft>
                        <a:buFontTx/>
                        <a:buChar char="-"/>
                      </a:pPr>
                      <a:r>
                        <a:rPr lang="en-GB" sz="1100" baseline="0" noProof="0" dirty="0">
                          <a:effectLst/>
                        </a:rPr>
                        <a:t>If the ball carrier deliberately runs into a defender</a:t>
                      </a:r>
                      <a:endParaRPr lang="en-GB" sz="1100" noProof="0" dirty="0">
                        <a:effectLst/>
                      </a:endParaRP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Scoring</a:t>
                      </a:r>
                    </a:p>
                  </a:txBody>
                  <a:tcPr/>
                </a:tc>
                <a:tc>
                  <a:txBody>
                    <a:bodyPr/>
                    <a:lstStyle/>
                    <a:p>
                      <a:pPr marL="0" marR="0">
                        <a:spcBef>
                          <a:spcPts val="0"/>
                        </a:spcBef>
                        <a:spcAft>
                          <a:spcPts val="0"/>
                        </a:spcAft>
                      </a:pPr>
                      <a:r>
                        <a:rPr lang="en-GB" sz="1100" noProof="0" dirty="0">
                          <a:effectLst/>
                        </a:rPr>
                        <a:t>5 point try</a:t>
                      </a:r>
                    </a:p>
                  </a:txBody>
                  <a:tcPr anchor="ctr"/>
                </a:tc>
                <a:extLst>
                  <a:ext uri="{0D108BD9-81ED-4DB2-BD59-A6C34878D82A}">
                    <a16:rowId xmlns:a16="http://schemas.microsoft.com/office/drawing/2014/main" val="1001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Other</a:t>
                      </a:r>
                    </a:p>
                  </a:txBody>
                  <a:tcPr/>
                </a:tc>
                <a:tc>
                  <a:txBody>
                    <a:bodyPr/>
                    <a:lstStyle/>
                    <a:p>
                      <a:pPr marL="0" marR="0">
                        <a:spcBef>
                          <a:spcPts val="0"/>
                        </a:spcBef>
                        <a:spcAft>
                          <a:spcPts val="0"/>
                        </a:spcAft>
                      </a:pPr>
                      <a:r>
                        <a:rPr lang="en-GB" sz="1100" noProof="0" dirty="0">
                          <a:effectLst/>
                        </a:rPr>
                        <a:t>The ball is awarded</a:t>
                      </a:r>
                      <a:r>
                        <a:rPr lang="en-GB" sz="1100" baseline="0" noProof="0" dirty="0">
                          <a:effectLst/>
                        </a:rPr>
                        <a:t> to the opposing team after 7 tag/touch phases</a:t>
                      </a:r>
                      <a:r>
                        <a:rPr lang="en-GB" sz="1100" noProof="0" dirty="0">
                          <a:effectLst/>
                        </a:rPr>
                        <a:t>. Play is restarted with a free pass. The referee functions as both</a:t>
                      </a:r>
                      <a:r>
                        <a:rPr lang="en-GB" sz="1100" baseline="0" noProof="0" dirty="0">
                          <a:effectLst/>
                        </a:rPr>
                        <a:t> referee and trainer. The focus is on play</a:t>
                      </a:r>
                      <a:r>
                        <a:rPr lang="en-GB" sz="1100" noProof="0" dirty="0">
                          <a:effectLst/>
                        </a:rPr>
                        <a:t>.</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2"/>
                  </a:ext>
                </a:extLst>
              </a:tr>
            </a:tbl>
          </a:graphicData>
        </a:graphic>
      </p:graphicFrame>
      <p:sp>
        <p:nvSpPr>
          <p:cNvPr id="9" name="TextBox 8"/>
          <p:cNvSpPr txBox="1"/>
          <p:nvPr/>
        </p:nvSpPr>
        <p:spPr>
          <a:xfrm>
            <a:off x="7956376" y="5589240"/>
            <a:ext cx="1043608" cy="338554"/>
          </a:xfrm>
          <a:prstGeom prst="rect">
            <a:avLst/>
          </a:prstGeom>
          <a:noFill/>
        </p:spPr>
        <p:txBody>
          <a:bodyPr wrap="square" rtlCol="0">
            <a:spAutoFit/>
          </a:bodyPr>
          <a:lstStyle/>
          <a:p>
            <a:r>
              <a:rPr lang="en-GB" sz="800" b="0" u="none" dirty="0"/>
              <a:t>Side 2/2</a:t>
            </a:r>
          </a:p>
          <a:p>
            <a:r>
              <a:rPr lang="en-GB" sz="800" b="0" u="none" dirty="0"/>
              <a:t>2016</a:t>
            </a:r>
          </a:p>
        </p:txBody>
      </p:sp>
    </p:spTree>
    <p:extLst>
      <p:ext uri="{BB962C8B-B14F-4D97-AF65-F5344CB8AC3E}">
        <p14:creationId xmlns:p14="http://schemas.microsoft.com/office/powerpoint/2010/main" val="40550408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730509844"/>
              </p:ext>
            </p:extLst>
          </p:nvPr>
        </p:nvGraphicFramePr>
        <p:xfrm>
          <a:off x="467544" y="404664"/>
          <a:ext cx="7416824" cy="5696990"/>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10 years</a:t>
                      </a:r>
                    </a:p>
                  </a:txBody>
                  <a:tcPr anchor="ctr"/>
                </a:tc>
                <a:tc>
                  <a:txBody>
                    <a:bodyPr/>
                    <a:lstStyle/>
                    <a:p>
                      <a:r>
                        <a:rPr lang="en-GB" sz="1100" b="1" i="1" kern="1200" noProof="0" dirty="0">
                          <a:solidFill>
                            <a:schemeClr val="lt1"/>
                          </a:solidFill>
                          <a:effectLst/>
                          <a:latin typeface="+mn-lt"/>
                          <a:ea typeface="+mn-ea"/>
                          <a:cs typeface="+mn-cs"/>
                        </a:rPr>
                        <a:t>Introduce</a:t>
                      </a:r>
                      <a:r>
                        <a:rPr lang="en-GB" sz="1100" b="1" i="1" kern="1200" baseline="0" noProof="0" dirty="0">
                          <a:solidFill>
                            <a:schemeClr val="lt1"/>
                          </a:solidFill>
                          <a:effectLst/>
                          <a:latin typeface="+mn-lt"/>
                          <a:ea typeface="+mn-ea"/>
                          <a:cs typeface="+mn-cs"/>
                        </a:rPr>
                        <a:t> </a:t>
                      </a:r>
                      <a:r>
                        <a:rPr lang="en-GB" sz="1100" b="1" i="1" kern="1200" noProof="0" dirty="0">
                          <a:solidFill>
                            <a:schemeClr val="lt1"/>
                          </a:solidFill>
                          <a:effectLst/>
                          <a:latin typeface="+mn-lt"/>
                          <a:ea typeface="+mn-ea"/>
                          <a:cs typeface="+mn-cs"/>
                        </a:rPr>
                        <a:t>tackling</a:t>
                      </a:r>
                      <a:endParaRPr lang="en-GB" sz="1100" i="1" noProof="0" dirty="0"/>
                    </a:p>
                  </a:txBody>
                  <a:tcPr anchor="ctr"/>
                </a:tc>
                <a:extLst>
                  <a:ext uri="{0D108BD9-81ED-4DB2-BD59-A6C34878D82A}">
                    <a16:rowId xmlns:a16="http://schemas.microsoft.com/office/drawing/2014/main" val="10000"/>
                  </a:ext>
                </a:extLst>
              </a:tr>
              <a:tr h="322811">
                <a:tc>
                  <a:txBody>
                    <a:bodyPr/>
                    <a:lstStyle/>
                    <a:p>
                      <a:r>
                        <a:rPr lang="en-GB" sz="1100" b="1" noProof="0" dirty="0"/>
                        <a:t>Ages</a:t>
                      </a:r>
                    </a:p>
                  </a:txBody>
                  <a:tcPr anchor="ctr"/>
                </a:tc>
                <a:tc>
                  <a:txBody>
                    <a:bodyPr/>
                    <a:lstStyle/>
                    <a:p>
                      <a:r>
                        <a:rPr lang="en-GB" sz="1100" b="0" u="none" noProof="0" dirty="0"/>
                        <a:t>Not yet 10 years old by the 1st of January in the year the tournament</a:t>
                      </a:r>
                      <a:r>
                        <a:rPr lang="en-GB" sz="1100" b="0" u="none" baseline="0" noProof="0" dirty="0"/>
                        <a:t> takes place</a:t>
                      </a:r>
                      <a:r>
                        <a:rPr lang="en-GB" sz="1100" b="0" u="none" noProof="0" dirty="0"/>
                        <a:t> </a:t>
                      </a:r>
                    </a:p>
                    <a:p>
                      <a:r>
                        <a:rPr lang="en-GB" sz="1100" b="0" u="none" noProof="0" dirty="0"/>
                        <a:t>(same for girls</a:t>
                      </a:r>
                      <a:r>
                        <a:rPr lang="en-GB" sz="1100" b="0" u="none" baseline="0" noProof="0" dirty="0"/>
                        <a:t>)</a:t>
                      </a:r>
                      <a:endParaRPr lang="en-GB" sz="1100" noProof="0" dirty="0"/>
                    </a:p>
                  </a:txBody>
                  <a:tcPr anchor="ctr"/>
                </a:tc>
                <a:extLst>
                  <a:ext uri="{0D108BD9-81ED-4DB2-BD59-A6C34878D82A}">
                    <a16:rowId xmlns:a16="http://schemas.microsoft.com/office/drawing/2014/main" val="10001"/>
                  </a:ext>
                </a:extLst>
              </a:tr>
              <a:tr h="322811">
                <a:tc>
                  <a:txBody>
                    <a:bodyPr/>
                    <a:lstStyle/>
                    <a:p>
                      <a:r>
                        <a:rPr lang="en-GB" sz="1100" b="1" noProof="0" dirty="0"/>
                        <a:t>Pitch size</a:t>
                      </a:r>
                    </a:p>
                  </a:txBody>
                  <a:tcPr anchor="ctr"/>
                </a:tc>
                <a:tc>
                  <a:txBody>
                    <a:bodyPr/>
                    <a:lstStyle/>
                    <a:p>
                      <a:r>
                        <a:rPr lang="en-GB" sz="1100" b="0" u="none" noProof="0" dirty="0"/>
                        <a:t>22 x 35 metres (excluding the in-goal area)</a:t>
                      </a:r>
                      <a:endParaRPr lang="en-GB" sz="1100" noProof="0" dirty="0"/>
                    </a:p>
                  </a:txBody>
                  <a:tcPr anchor="ctr"/>
                </a:tc>
                <a:extLst>
                  <a:ext uri="{0D108BD9-81ED-4DB2-BD59-A6C34878D82A}">
                    <a16:rowId xmlns:a16="http://schemas.microsoft.com/office/drawing/2014/main" val="10002"/>
                  </a:ext>
                </a:extLst>
              </a:tr>
              <a:tr h="322811">
                <a:tc>
                  <a:txBody>
                    <a:bodyPr/>
                    <a:lstStyle/>
                    <a:p>
                      <a:r>
                        <a:rPr lang="en-GB" sz="1100" b="1" u="none" noProof="0" dirty="0"/>
                        <a:t>Rugby</a:t>
                      </a:r>
                      <a:r>
                        <a:rPr lang="en-GB" sz="1100" b="1" u="none" baseline="0" noProof="0" dirty="0"/>
                        <a:t> posts</a:t>
                      </a:r>
                      <a:endParaRPr lang="en-GB" sz="1100" b="1" noProof="0" dirty="0"/>
                    </a:p>
                  </a:txBody>
                  <a:tcPr anchor="ctr"/>
                </a:tc>
                <a:tc>
                  <a:txBody>
                    <a:bodyPr/>
                    <a:lstStyle/>
                    <a:p>
                      <a:r>
                        <a:rPr lang="en-GB" sz="1100" noProof="0" dirty="0"/>
                        <a:t>No</a:t>
                      </a:r>
                    </a:p>
                  </a:txBody>
                  <a:tcPr anchor="ctr"/>
                </a:tc>
                <a:extLst>
                  <a:ext uri="{0D108BD9-81ED-4DB2-BD59-A6C34878D82A}">
                    <a16:rowId xmlns:a16="http://schemas.microsoft.com/office/drawing/2014/main" val="10003"/>
                  </a:ext>
                </a:extLst>
              </a:tr>
              <a:tr h="322811">
                <a:tc>
                  <a:txBody>
                    <a:bodyPr/>
                    <a:lstStyle/>
                    <a:p>
                      <a:r>
                        <a:rPr lang="en-GB" sz="1100" b="1" u="none" noProof="0" dirty="0"/>
                        <a:t>Pitch markings</a:t>
                      </a:r>
                      <a:endParaRPr lang="en-GB" sz="1100" b="1"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Lines and soft cones</a:t>
                      </a:r>
                    </a:p>
                  </a:txBody>
                  <a:tcPr anchor="ctr"/>
                </a:tc>
                <a:extLst>
                  <a:ext uri="{0D108BD9-81ED-4DB2-BD59-A6C34878D82A}">
                    <a16:rowId xmlns:a16="http://schemas.microsoft.com/office/drawing/2014/main" val="10004"/>
                  </a:ext>
                </a:extLst>
              </a:tr>
              <a:tr h="322811">
                <a:tc>
                  <a:txBody>
                    <a:bodyPr/>
                    <a:lstStyle/>
                    <a:p>
                      <a:r>
                        <a:rPr lang="en-GB" sz="1100" b="1" u="none" noProof="0" dirty="0"/>
                        <a:t>Ball size</a:t>
                      </a:r>
                      <a:endParaRPr lang="en-GB" sz="1100" b="1" noProof="0" dirty="0"/>
                    </a:p>
                  </a:txBody>
                  <a:tcPr anchor="ctr"/>
                </a:tc>
                <a:tc>
                  <a:txBody>
                    <a:bodyPr/>
                    <a:lstStyle/>
                    <a:p>
                      <a:r>
                        <a:rPr lang="en-GB" sz="1100" noProof="0" dirty="0"/>
                        <a:t>4</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7 (mix)</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Jerseys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Jersey numbers not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Game 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2 x 10 minutes (max)</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Max playing</a:t>
                      </a:r>
                      <a:r>
                        <a:rPr lang="en-GB" sz="1100" b="1" u="none" baseline="0" noProof="0" dirty="0"/>
                        <a:t> time</a:t>
                      </a:r>
                      <a:r>
                        <a:rPr lang="en-GB" sz="1100" b="1" u="none" noProof="0" dirty="0"/>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60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Halftime</a:t>
                      </a:r>
                    </a:p>
                  </a:txBody>
                  <a:tcPr anchor="ctr"/>
                </a:tc>
                <a:tc>
                  <a:txBody>
                    <a:bodyPr/>
                    <a:lstStyle/>
                    <a:p>
                      <a:r>
                        <a:rPr lang="en-GB" sz="1100" noProof="0" dirty="0"/>
                        <a:t>3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Start / Restart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Tap kick from the centre of the pitch. Opposition players at least 5 metres away. 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rPr>
                        <a:t>Free</a:t>
                      </a:r>
                      <a:r>
                        <a:rPr lang="en-GB" sz="1100" b="1" baseline="0" noProof="0" dirty="0">
                          <a:effectLst/>
                        </a:rPr>
                        <a:t> pass </a:t>
                      </a:r>
                      <a:r>
                        <a:rPr lang="en-GB" sz="1100" b="1" noProof="0" dirty="0">
                          <a:effectLst/>
                        </a:rPr>
                        <a:t>/ Tap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Tap</a:t>
                      </a:r>
                      <a:r>
                        <a:rPr lang="en-GB" sz="1100" baseline="0" noProof="0" dirty="0">
                          <a:effectLst/>
                        </a:rPr>
                        <a:t> kick</a:t>
                      </a:r>
                      <a:r>
                        <a:rPr lang="en-GB" sz="1100" noProof="0" dirty="0">
                          <a:effectLst/>
                        </a:rPr>
                        <a:t>:</a:t>
                      </a:r>
                      <a:r>
                        <a:rPr lang="en-GB" sz="1100" baseline="0" noProof="0" dirty="0">
                          <a:effectLst/>
                        </a:rPr>
                        <a:t> Following any infringement of the laws, the game is restarted with a tap kick. The ball is placed on the ground and tapped with the foot, after which it is passed sideways or backwards to a team player.</a:t>
                      </a:r>
                      <a:r>
                        <a:rPr lang="en-GB" sz="1100" noProof="0" dirty="0">
                          <a:effectLst/>
                        </a:rPr>
                        <a:t> No player may begin their run until the ball has been passed, and all opposition players must be at</a:t>
                      </a:r>
                      <a:r>
                        <a:rPr lang="en-GB" sz="1100" baseline="0" noProof="0" dirty="0">
                          <a:effectLst/>
                        </a:rPr>
                        <a:t> least 5 metres away.</a:t>
                      </a:r>
                      <a:endParaRPr lang="en-GB" sz="1100" noProof="0" dirty="0">
                        <a:effectLst/>
                      </a:endParaRPr>
                    </a:p>
                  </a:txBody>
                  <a:tcPr anchor="ctr"/>
                </a:tc>
                <a:extLst>
                  <a:ext uri="{0D108BD9-81ED-4DB2-BD59-A6C34878D82A}">
                    <a16:rowId xmlns:a16="http://schemas.microsoft.com/office/drawing/2014/main" val="10012"/>
                  </a:ext>
                </a:extLst>
              </a:tr>
              <a:tr h="384367">
                <a:tc>
                  <a:txBody>
                    <a:bodyPr/>
                    <a:lstStyle/>
                    <a:p>
                      <a:r>
                        <a:rPr lang="en-GB" sz="1100" b="1" noProof="0" dirty="0"/>
                        <a:t>Scrums</a:t>
                      </a:r>
                    </a:p>
                  </a:txBody>
                  <a:tcPr anchor="ctr"/>
                </a:tc>
                <a:tc>
                  <a:txBody>
                    <a:bodyPr/>
                    <a:lstStyle/>
                    <a:p>
                      <a:pPr marL="0" marR="0">
                        <a:spcBef>
                          <a:spcPts val="0"/>
                        </a:spcBef>
                        <a:spcAft>
                          <a:spcPts val="0"/>
                        </a:spcAft>
                      </a:pPr>
                      <a:r>
                        <a:rPr lang="en-GB" sz="1100" noProof="0" dirty="0">
                          <a:effectLst/>
                        </a:rPr>
                        <a:t>No. Tap kick. </a:t>
                      </a:r>
                      <a:r>
                        <a:rPr lang="en-GB" sz="1100" baseline="0" noProof="0" dirty="0">
                          <a:effectLst/>
                        </a:rPr>
                        <a:t>Opposition players at least  5 metres away</a:t>
                      </a:r>
                      <a:r>
                        <a:rPr lang="en-GB" sz="1100" noProof="0" dirty="0">
                          <a:effectLst/>
                        </a:rPr>
                        <a:t>.</a:t>
                      </a:r>
                    </a:p>
                    <a:p>
                      <a:pPr marL="0" marR="0">
                        <a:spcBef>
                          <a:spcPts val="0"/>
                        </a:spcBef>
                        <a:spcAft>
                          <a:spcPts val="0"/>
                        </a:spcAft>
                      </a:pPr>
                      <a:r>
                        <a:rPr lang="en-GB" sz="1100" noProof="0" dirty="0">
                          <a:effectLst/>
                        </a:rPr>
                        <a:t>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3"/>
                  </a:ext>
                </a:extLst>
              </a:tr>
              <a:tr h="384367">
                <a:tc>
                  <a:txBody>
                    <a:bodyPr/>
                    <a:lstStyle/>
                    <a:p>
                      <a:r>
                        <a:rPr lang="en-GB" sz="1100" b="1" noProof="0" dirty="0"/>
                        <a:t>Lineouts</a:t>
                      </a:r>
                    </a:p>
                  </a:txBody>
                  <a:tcPr anchor="ctr"/>
                </a:tc>
                <a:tc>
                  <a:txBody>
                    <a:bodyPr/>
                    <a:lstStyle/>
                    <a:p>
                      <a:pPr marL="0" marR="0">
                        <a:spcBef>
                          <a:spcPts val="0"/>
                        </a:spcBef>
                        <a:spcAft>
                          <a:spcPts val="0"/>
                        </a:spcAft>
                      </a:pPr>
                      <a:r>
                        <a:rPr lang="en-GB" sz="1100" kern="1200" noProof="0" dirty="0">
                          <a:solidFill>
                            <a:schemeClr val="dk1"/>
                          </a:solidFill>
                          <a:effectLst/>
                          <a:latin typeface="+mn-lt"/>
                          <a:ea typeface="+mn-ea"/>
                          <a:cs typeface="+mn-cs"/>
                        </a:rPr>
                        <a:t>No. Tap kick 2 </a:t>
                      </a:r>
                      <a:r>
                        <a:rPr lang="en-GB" sz="1100" noProof="0" dirty="0">
                          <a:effectLst/>
                        </a:rPr>
                        <a:t>metres from the side line.</a:t>
                      </a:r>
                      <a:r>
                        <a:rPr lang="en-GB" sz="1100" baseline="0" noProof="0" dirty="0">
                          <a:effectLst/>
                        </a:rPr>
                        <a:t> Opposition players at least  5 metres away</a:t>
                      </a:r>
                      <a:r>
                        <a:rPr lang="en-GB" sz="1100" noProof="0" dirty="0">
                          <a:effectLst/>
                        </a:rPr>
                        <a:t>.</a:t>
                      </a:r>
                      <a:endParaRPr lang="en-GB" sz="1100" baseline="0" noProof="0" dirty="0">
                        <a:effectLst/>
                      </a:endParaRPr>
                    </a:p>
                    <a:p>
                      <a:pPr marL="0" marR="0">
                        <a:spcBef>
                          <a:spcPts val="0"/>
                        </a:spcBef>
                        <a:spcAft>
                          <a:spcPts val="0"/>
                        </a:spcAft>
                      </a:pPr>
                      <a:r>
                        <a:rPr lang="en-GB" sz="1100" noProof="0" dirty="0">
                          <a:effectLst/>
                        </a:rPr>
                        <a:t>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4"/>
                  </a:ext>
                </a:extLst>
              </a:tr>
            </a:tbl>
          </a:graphicData>
        </a:graphic>
      </p:graphicFrame>
      <p:sp>
        <p:nvSpPr>
          <p:cNvPr id="14" name="TextBox 13"/>
          <p:cNvSpPr txBox="1"/>
          <p:nvPr/>
        </p:nvSpPr>
        <p:spPr>
          <a:xfrm>
            <a:off x="7956376" y="5826750"/>
            <a:ext cx="1043608" cy="338554"/>
          </a:xfrm>
          <a:prstGeom prst="rect">
            <a:avLst/>
          </a:prstGeom>
          <a:noFill/>
        </p:spPr>
        <p:txBody>
          <a:bodyPr wrap="square" rtlCol="0">
            <a:spAutoFit/>
          </a:bodyPr>
          <a:lstStyle/>
          <a:p>
            <a:r>
              <a:rPr lang="da-DK" sz="800" b="0" u="none" dirty="0">
                <a:solidFill>
                  <a:prstClr val="black"/>
                </a:solidFill>
              </a:rPr>
              <a:t>Side 1/3</a:t>
            </a:r>
          </a:p>
          <a:p>
            <a:r>
              <a:rPr lang="da-DK" sz="800" b="0" u="none" dirty="0">
                <a:solidFill>
                  <a:prstClr val="black"/>
                </a:solidFill>
              </a:rPr>
              <a:t>2016</a:t>
            </a:r>
          </a:p>
        </p:txBody>
      </p:sp>
    </p:spTree>
    <p:extLst>
      <p:ext uri="{BB962C8B-B14F-4D97-AF65-F5344CB8AC3E}">
        <p14:creationId xmlns:p14="http://schemas.microsoft.com/office/powerpoint/2010/main" val="39676578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792021494"/>
              </p:ext>
            </p:extLst>
          </p:nvPr>
        </p:nvGraphicFramePr>
        <p:xfrm>
          <a:off x="533460" y="24036"/>
          <a:ext cx="7416824" cy="6440175"/>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294447">
                <a:tc>
                  <a:txBody>
                    <a:bodyPr/>
                    <a:lstStyle/>
                    <a:p>
                      <a:r>
                        <a:rPr lang="en-GB" sz="1100" noProof="0" dirty="0"/>
                        <a:t>Under 10 years</a:t>
                      </a:r>
                    </a:p>
                  </a:txBody>
                  <a:tcPr anchor="ctr"/>
                </a:tc>
                <a:tc>
                  <a:txBody>
                    <a:bodyPr/>
                    <a:lstStyle/>
                    <a:p>
                      <a:r>
                        <a:rPr lang="en-GB" sz="1100" b="1" i="1" kern="1200" noProof="0" dirty="0">
                          <a:solidFill>
                            <a:schemeClr val="lt1"/>
                          </a:solidFill>
                          <a:effectLst/>
                          <a:latin typeface="+mn-lt"/>
                          <a:ea typeface="+mn-ea"/>
                          <a:cs typeface="+mn-cs"/>
                        </a:rPr>
                        <a:t>Introduce tackling</a:t>
                      </a:r>
                      <a:endParaRPr lang="en-GB" sz="1100" i="1" noProof="0" dirty="0"/>
                    </a:p>
                  </a:txBody>
                  <a:tcPr anchor="ctr"/>
                </a:tc>
                <a:extLst>
                  <a:ext uri="{0D108BD9-81ED-4DB2-BD59-A6C34878D82A}">
                    <a16:rowId xmlns:a16="http://schemas.microsoft.com/office/drawing/2014/main" val="10000"/>
                  </a:ext>
                </a:extLst>
              </a:tr>
              <a:tr h="292490">
                <a:tc>
                  <a:txBody>
                    <a:bodyPr/>
                    <a:lstStyle/>
                    <a:p>
                      <a:r>
                        <a:rPr lang="en-GB" sz="1100" b="1" u="none" noProof="0" dirty="0"/>
                        <a:t>Kicking</a:t>
                      </a:r>
                      <a:endParaRPr lang="en-GB" sz="1100" b="1" noProof="0" dirty="0"/>
                    </a:p>
                  </a:txBody>
                  <a:tcPr anchor="ctr"/>
                </a:tc>
                <a:tc>
                  <a:txBody>
                    <a:bodyPr/>
                    <a:lstStyle/>
                    <a:p>
                      <a:r>
                        <a:rPr lang="en-GB" sz="1100" noProof="0" dirty="0"/>
                        <a:t>Tap kick</a:t>
                      </a:r>
                    </a:p>
                  </a:txBody>
                  <a:tcPr anchor="ctr"/>
                </a:tc>
                <a:extLst>
                  <a:ext uri="{0D108BD9-81ED-4DB2-BD59-A6C34878D82A}">
                    <a16:rowId xmlns:a16="http://schemas.microsoft.com/office/drawing/2014/main" val="10001"/>
                  </a:ext>
                </a:extLst>
              </a:tr>
              <a:tr h="294447">
                <a:tc>
                  <a:txBody>
                    <a:bodyPr/>
                    <a:lstStyle/>
                    <a:p>
                      <a:pPr marL="0" marR="0" algn="just">
                        <a:spcBef>
                          <a:spcPts val="0"/>
                        </a:spcBef>
                        <a:spcAft>
                          <a:spcPts val="0"/>
                        </a:spcAft>
                      </a:pPr>
                      <a:r>
                        <a:rPr lang="en-GB" sz="1100" b="1" noProof="0" dirty="0">
                          <a:effectLst/>
                        </a:rPr>
                        <a:t>22 metre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No.</a:t>
                      </a:r>
                      <a:r>
                        <a:rPr lang="en-GB" sz="1100" baseline="0" noProof="0" dirty="0">
                          <a:effectLst/>
                        </a:rPr>
                        <a:t> </a:t>
                      </a:r>
                      <a:r>
                        <a:rPr lang="en-GB" sz="1100" noProof="0" dirty="0">
                          <a:effectLst/>
                        </a:rPr>
                        <a:t>Tap kick where the referee indicates</a:t>
                      </a:r>
                    </a:p>
                  </a:txBody>
                  <a:tcPr anchor="ctr"/>
                </a:tc>
                <a:extLst>
                  <a:ext uri="{0D108BD9-81ED-4DB2-BD59-A6C34878D82A}">
                    <a16:rowId xmlns:a16="http://schemas.microsoft.com/office/drawing/2014/main" val="10002"/>
                  </a:ext>
                </a:extLst>
              </a:tr>
              <a:tr h="292490">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r>
                        <a:rPr lang="en-GB" sz="1100" noProof="0" dirty="0"/>
                        <a:t>Tap kick</a:t>
                      </a:r>
                    </a:p>
                  </a:txBody>
                  <a:tcPr anchor="ctr"/>
                </a:tc>
                <a:extLst>
                  <a:ext uri="{0D108BD9-81ED-4DB2-BD59-A6C34878D82A}">
                    <a16:rowId xmlns:a16="http://schemas.microsoft.com/office/drawing/2014/main" val="10003"/>
                  </a:ext>
                </a:extLst>
              </a:tr>
              <a:tr h="36511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Tackling</a:t>
                      </a:r>
                    </a:p>
                  </a:txBody>
                  <a:tcPr anchor="ctr"/>
                </a:tc>
                <a:tc>
                  <a:txBody>
                    <a:bodyPr/>
                    <a:lstStyle/>
                    <a:p>
                      <a:r>
                        <a:rPr lang="en-GB" sz="1100" b="0" u="sng" noProof="0" dirty="0">
                          <a:latin typeface="+mn-lt"/>
                        </a:rPr>
                        <a:t>A tackle is defined as </a:t>
                      </a:r>
                      <a:r>
                        <a:rPr lang="en-GB" sz="1100" b="0" u="none" noProof="0" dirty="0">
                          <a:latin typeface="+mn-lt"/>
                        </a:rPr>
                        <a:t>all grips below the elbows on the jersey,</a:t>
                      </a:r>
                      <a:r>
                        <a:rPr lang="en-GB" sz="1100" b="0" u="none" baseline="0" noProof="0" dirty="0">
                          <a:latin typeface="+mn-lt"/>
                        </a:rPr>
                        <a:t> shorts or around the legs that result in the ball carrier being held by their opponent or brought to the ground. If the ball carrier is brought to the ground then the referee will call </a:t>
                      </a:r>
                      <a:r>
                        <a:rPr lang="en-GB" sz="1100" b="0" u="none" noProof="0" dirty="0">
                          <a:latin typeface="+mn-lt"/>
                        </a:rPr>
                        <a:t>'tackle release‘. </a:t>
                      </a:r>
                    </a:p>
                    <a:p>
                      <a:r>
                        <a:rPr lang="en-GB" sz="1100" b="0" u="none" noProof="0" dirty="0">
                          <a:latin typeface="+mn-lt"/>
                        </a:rPr>
                        <a:t>The ball</a:t>
                      </a:r>
                      <a:r>
                        <a:rPr lang="en-GB" sz="1100" b="0" u="none" baseline="0" noProof="0" dirty="0">
                          <a:latin typeface="+mn-lt"/>
                        </a:rPr>
                        <a:t> carrier may run to avoid a potential tackler, but may not shove them away with hands, body or the ball.</a:t>
                      </a:r>
                    </a:p>
                    <a:p>
                      <a:r>
                        <a:rPr lang="en-GB" sz="1100" b="0" u="none" noProof="0" dirty="0">
                          <a:latin typeface="+mn-lt"/>
                        </a:rPr>
                        <a:t>When a ball carrier is held but remains on their feet then they may continue to move forward until the referee calls “tackle release”. When their forward movement is stopped then the ball must</a:t>
                      </a:r>
                      <a:r>
                        <a:rPr lang="en-GB" sz="1100" b="0" u="none" baseline="0" noProof="0" dirty="0">
                          <a:latin typeface="+mn-lt"/>
                        </a:rPr>
                        <a:t> be played away from the contact area without the tackler interfering with the pass.</a:t>
                      </a:r>
                    </a:p>
                    <a:p>
                      <a:r>
                        <a:rPr lang="en-GB" sz="1100" b="0" u="none" baseline="0" noProof="0" dirty="0">
                          <a:latin typeface="+mn-lt"/>
                        </a:rPr>
                        <a:t>If the ball carrier is not brought to the ground then the tackler may attempt to obtain the ball by grabbing it from the ball carriers grasp.</a:t>
                      </a:r>
                    </a:p>
                    <a:p>
                      <a:r>
                        <a:rPr lang="en-GB" sz="1100" b="0" u="none" baseline="0" noProof="0" dirty="0">
                          <a:latin typeface="+mn-lt"/>
                        </a:rPr>
                        <a:t>If the ball carrier is brought to the ground and the referee has called “tackle release” then the ball carrier must “immediately” pass the ball to a team mate or place the ball on the ground towards their own team. When a tackled player is on the ground an offside line is formed from the rearmost foot of the tackled player and from the rearmost foot of the tackling player. All the other players must then retreat towards their own try line until they are standing behind the rearmost foot of the tackled player (for the attacking team) or the tackler (for the defending team).</a:t>
                      </a:r>
                      <a:endParaRPr lang="en-GB" sz="1100" b="0" u="none" noProof="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noProof="0" dirty="0">
                          <a:solidFill>
                            <a:schemeClr val="dk1"/>
                          </a:solidFill>
                          <a:latin typeface="+mn-lt"/>
                          <a:ea typeface="+mn-ea"/>
                          <a:cs typeface="+mn-cs"/>
                        </a:rPr>
                        <a:t>When the ball</a:t>
                      </a:r>
                      <a:r>
                        <a:rPr lang="en-GB" sz="1100" kern="1200" baseline="0" noProof="0" dirty="0">
                          <a:solidFill>
                            <a:schemeClr val="dk1"/>
                          </a:solidFill>
                          <a:latin typeface="+mn-lt"/>
                          <a:ea typeface="+mn-ea"/>
                          <a:cs typeface="+mn-cs"/>
                        </a:rPr>
                        <a:t> carrier is on the ground then the tackler must release them immediately. The tackler and the support players on both teams must be on their feet in order to compete for the ball, and this is only permitted once the ball carrier has placed or passed the ball. At this point the ball is in open play.</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baseline="0" noProof="0" dirty="0">
                          <a:solidFill>
                            <a:schemeClr val="dk1"/>
                          </a:solidFill>
                          <a:latin typeface="+mn-lt"/>
                          <a:ea typeface="+mn-ea"/>
                          <a:cs typeface="+mn-cs"/>
                        </a:rPr>
                        <a:t>A ball carrier putting the ball down on or over the opponents try line is awarded a score.</a:t>
                      </a:r>
                      <a:endParaRPr lang="en-GB" sz="1100" b="0" u="none" baseline="0" noProof="0" dirty="0">
                        <a:latin typeface="+mn-lt"/>
                      </a:endParaRPr>
                    </a:p>
                  </a:txBody>
                  <a:tcPr anchor="ctr"/>
                </a:tc>
                <a:extLst>
                  <a:ext uri="{0D108BD9-81ED-4DB2-BD59-A6C34878D82A}">
                    <a16:rowId xmlns:a16="http://schemas.microsoft.com/office/drawing/2014/main" val="10004"/>
                  </a:ext>
                </a:extLst>
              </a:tr>
              <a:tr h="292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Handoff</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5"/>
                  </a:ext>
                </a:extLst>
              </a:tr>
              <a:tr h="292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Ruck</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6"/>
                  </a:ext>
                </a:extLst>
              </a:tr>
              <a:tr h="292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Maul</a:t>
                      </a:r>
                    </a:p>
                  </a:txBody>
                  <a:tcPr/>
                </a:tc>
                <a:tc>
                  <a:txBody>
                    <a:bodyPr/>
                    <a:lstStyle/>
                    <a:p>
                      <a:pPr marL="0" marR="0">
                        <a:spcBef>
                          <a:spcPts val="0"/>
                        </a:spcBef>
                        <a:spcAft>
                          <a:spcPts val="0"/>
                        </a:spcAft>
                      </a:pPr>
                      <a:r>
                        <a:rPr lang="en-GB" sz="1100" noProof="0" dirty="0">
                          <a:effectLst/>
                        </a:rPr>
                        <a:t>No</a:t>
                      </a:r>
                    </a:p>
                  </a:txBody>
                  <a:tcPr anchor="ctr"/>
                </a:tc>
                <a:extLst>
                  <a:ext uri="{0D108BD9-81ED-4DB2-BD59-A6C34878D82A}">
                    <a16:rowId xmlns:a16="http://schemas.microsoft.com/office/drawing/2014/main" val="10007"/>
                  </a:ext>
                </a:extLst>
              </a:tr>
              <a:tr h="441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a:spcBef>
                          <a:spcPts val="0"/>
                        </a:spcBef>
                        <a:spcAft>
                          <a:spcPts val="0"/>
                        </a:spcAft>
                      </a:pPr>
                      <a:r>
                        <a:rPr lang="en-GB" sz="1100" noProof="0" dirty="0">
                          <a:effectLst/>
                        </a:rPr>
                        <a:t>Tap kick on the field.</a:t>
                      </a:r>
                      <a:r>
                        <a:rPr lang="en-GB" sz="1100" baseline="0" noProof="0" dirty="0">
                          <a:effectLst/>
                        </a:rPr>
                        <a:t> </a:t>
                      </a:r>
                      <a:r>
                        <a:rPr lang="en-GB" sz="1100" b="0" u="none" noProof="0" dirty="0"/>
                        <a:t>Opposition players at least 5 metres away. 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8"/>
                  </a:ext>
                </a:extLst>
              </a:tr>
            </a:tbl>
          </a:graphicData>
        </a:graphic>
      </p:graphicFrame>
      <p:sp>
        <p:nvSpPr>
          <p:cNvPr id="9" name="TextBox 8"/>
          <p:cNvSpPr txBox="1"/>
          <p:nvPr/>
        </p:nvSpPr>
        <p:spPr>
          <a:xfrm>
            <a:off x="7956376" y="4869160"/>
            <a:ext cx="1043608" cy="338554"/>
          </a:xfrm>
          <a:prstGeom prst="rect">
            <a:avLst/>
          </a:prstGeom>
          <a:noFill/>
        </p:spPr>
        <p:txBody>
          <a:bodyPr wrap="square" rtlCol="0">
            <a:spAutoFit/>
          </a:bodyPr>
          <a:lstStyle/>
          <a:p>
            <a:r>
              <a:rPr lang="da-DK" sz="800" b="0" u="none" dirty="0">
                <a:solidFill>
                  <a:prstClr val="black"/>
                </a:solidFill>
              </a:rPr>
              <a:t>Side 2/3</a:t>
            </a:r>
          </a:p>
          <a:p>
            <a:r>
              <a:rPr lang="da-DK" sz="800" b="0" u="none" dirty="0">
                <a:solidFill>
                  <a:prstClr val="black"/>
                </a:solidFill>
              </a:rPr>
              <a:t>2016</a:t>
            </a:r>
          </a:p>
        </p:txBody>
      </p:sp>
    </p:spTree>
    <p:extLst>
      <p:ext uri="{BB962C8B-B14F-4D97-AF65-F5344CB8AC3E}">
        <p14:creationId xmlns:p14="http://schemas.microsoft.com/office/powerpoint/2010/main" val="30894870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19290759"/>
              </p:ext>
            </p:extLst>
          </p:nvPr>
        </p:nvGraphicFramePr>
        <p:xfrm>
          <a:off x="467544" y="404664"/>
          <a:ext cx="7416824" cy="3665913"/>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latin typeface="+mn-lt"/>
                        </a:rPr>
                        <a:t>Under </a:t>
                      </a:r>
                      <a:r>
                        <a:rPr lang="en-GB" sz="1100" noProof="0">
                          <a:latin typeface="+mn-lt"/>
                        </a:rPr>
                        <a:t>10 years</a:t>
                      </a:r>
                      <a:endParaRPr lang="en-GB" sz="1100" noProof="0" dirty="0">
                        <a:latin typeface="+mn-lt"/>
                      </a:endParaRPr>
                    </a:p>
                  </a:txBody>
                  <a:tcPr anchor="ctr"/>
                </a:tc>
                <a:tc>
                  <a:txBody>
                    <a:bodyPr/>
                    <a:lstStyle/>
                    <a:p>
                      <a:r>
                        <a:rPr lang="en-GB" sz="1100" b="1" i="1" kern="1200" noProof="0" dirty="0">
                          <a:solidFill>
                            <a:schemeClr val="lt1"/>
                          </a:solidFill>
                          <a:effectLst/>
                          <a:latin typeface="+mn-lt"/>
                          <a:ea typeface="+mn-ea"/>
                          <a:cs typeface="+mn-cs"/>
                        </a:rPr>
                        <a:t>Introduce tackling</a:t>
                      </a:r>
                      <a:endParaRPr lang="en-GB" sz="1100" i="1" noProof="0" dirty="0">
                        <a:latin typeface="+mn-lt"/>
                      </a:endParaRPr>
                    </a:p>
                  </a:txBody>
                  <a:tcPr anchor="ctr"/>
                </a:tc>
                <a:extLst>
                  <a:ext uri="{0D108BD9-81ED-4DB2-BD59-A6C34878D82A}">
                    <a16:rowId xmlns:a16="http://schemas.microsoft.com/office/drawing/2014/main" val="1000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0" marR="0">
                        <a:spcBef>
                          <a:spcPts val="0"/>
                        </a:spcBef>
                        <a:spcAft>
                          <a:spcPts val="0"/>
                        </a:spcAft>
                      </a:pPr>
                      <a:r>
                        <a:rPr lang="en-GB" sz="1100" noProof="0" dirty="0">
                          <a:effectLst/>
                          <a:latin typeface="+mn-lt"/>
                        </a:rPr>
                        <a:t>- Foul play </a:t>
                      </a:r>
                    </a:p>
                    <a:p>
                      <a:pPr marL="0" marR="0">
                        <a:spcBef>
                          <a:spcPts val="0"/>
                        </a:spcBef>
                        <a:spcAft>
                          <a:spcPts val="0"/>
                        </a:spcAft>
                      </a:pPr>
                      <a:r>
                        <a:rPr lang="en-GB" sz="1100" noProof="0" dirty="0">
                          <a:effectLst/>
                          <a:latin typeface="+mn-lt"/>
                        </a:rPr>
                        <a:t>- Hand off </a:t>
                      </a:r>
                    </a:p>
                    <a:p>
                      <a:pPr marL="0" marR="0">
                        <a:spcBef>
                          <a:spcPts val="0"/>
                        </a:spcBef>
                        <a:spcAft>
                          <a:spcPts val="0"/>
                        </a:spcAft>
                      </a:pPr>
                      <a:r>
                        <a:rPr lang="en-GB" sz="1100" noProof="0" dirty="0">
                          <a:effectLst/>
                          <a:latin typeface="+mn-lt"/>
                        </a:rPr>
                        <a:t>- Obstruction</a:t>
                      </a:r>
                    </a:p>
                    <a:p>
                      <a:pPr marL="0" marR="0">
                        <a:spcBef>
                          <a:spcPts val="0"/>
                        </a:spcBef>
                        <a:spcAft>
                          <a:spcPts val="0"/>
                        </a:spcAft>
                      </a:pPr>
                      <a:r>
                        <a:rPr lang="en-GB" sz="1100" noProof="0" dirty="0">
                          <a:effectLst/>
                          <a:latin typeface="+mn-lt"/>
                        </a:rPr>
                        <a:t>- Dangerous</a:t>
                      </a:r>
                      <a:r>
                        <a:rPr lang="en-GB" sz="1100" baseline="0" noProof="0" dirty="0">
                          <a:effectLst/>
                          <a:latin typeface="+mn-lt"/>
                        </a:rPr>
                        <a:t> play</a:t>
                      </a:r>
                      <a:r>
                        <a:rPr lang="en-GB" sz="1100" noProof="0" dirty="0">
                          <a:effectLst/>
                          <a:latin typeface="+mn-lt"/>
                        </a:rPr>
                        <a:t> </a:t>
                      </a:r>
                    </a:p>
                    <a:p>
                      <a:pPr marL="0" marR="0">
                        <a:spcBef>
                          <a:spcPts val="0"/>
                        </a:spcBef>
                        <a:spcAft>
                          <a:spcPts val="0"/>
                        </a:spcAft>
                      </a:pPr>
                      <a:r>
                        <a:rPr lang="en-GB" sz="1100" noProof="0" dirty="0">
                          <a:effectLst/>
                          <a:latin typeface="+mn-lt"/>
                        </a:rPr>
                        <a:t>- Late tackle </a:t>
                      </a:r>
                    </a:p>
                    <a:p>
                      <a:pPr marL="0" marR="0">
                        <a:spcBef>
                          <a:spcPts val="0"/>
                        </a:spcBef>
                        <a:spcAft>
                          <a:spcPts val="0"/>
                        </a:spcAft>
                      </a:pPr>
                      <a:r>
                        <a:rPr lang="en-GB" sz="1100" noProof="0" dirty="0">
                          <a:effectLst/>
                          <a:latin typeface="+mn-lt"/>
                        </a:rPr>
                        <a:t>- Swing tackle (“jersey sling” tackle)</a:t>
                      </a:r>
                    </a:p>
                    <a:p>
                      <a:pPr marL="0" marR="0">
                        <a:spcBef>
                          <a:spcPts val="0"/>
                        </a:spcBef>
                        <a:spcAft>
                          <a:spcPts val="0"/>
                        </a:spcAft>
                      </a:pPr>
                      <a:r>
                        <a:rPr lang="en-GB" sz="1100" noProof="0" dirty="0">
                          <a:effectLst/>
                          <a:latin typeface="+mn-lt"/>
                        </a:rPr>
                        <a:t>- Neck tackle </a:t>
                      </a:r>
                    </a:p>
                    <a:p>
                      <a:pPr marL="0" marR="0" indent="0">
                        <a:spcBef>
                          <a:spcPts val="0"/>
                        </a:spcBef>
                        <a:spcAft>
                          <a:spcPts val="0"/>
                        </a:spcAft>
                        <a:buFontTx/>
                        <a:buNone/>
                      </a:pPr>
                      <a:r>
                        <a:rPr lang="en-GB" sz="1100" noProof="0" dirty="0">
                          <a:effectLst/>
                          <a:latin typeface="+mn-lt"/>
                        </a:rPr>
                        <a:t>- Any tackle impacting above the chest</a:t>
                      </a:r>
                    </a:p>
                    <a:p>
                      <a:pPr marL="0" marR="0" indent="0">
                        <a:spcBef>
                          <a:spcPts val="0"/>
                        </a:spcBef>
                        <a:spcAft>
                          <a:spcPts val="0"/>
                        </a:spcAft>
                        <a:buFontTx/>
                        <a:buNone/>
                      </a:pPr>
                      <a:r>
                        <a:rPr lang="en-GB" sz="1100" noProof="0" dirty="0">
                          <a:effectLst/>
                          <a:latin typeface="+mn-lt"/>
                        </a:rPr>
                        <a:t>- Offside</a:t>
                      </a:r>
                    </a:p>
                    <a:p>
                      <a:pPr marL="0" marR="0" indent="0">
                        <a:spcBef>
                          <a:spcPts val="0"/>
                        </a:spcBef>
                        <a:spcAft>
                          <a:spcPts val="0"/>
                        </a:spcAft>
                        <a:buFontTx/>
                        <a:buNone/>
                      </a:pPr>
                      <a:r>
                        <a:rPr lang="en-GB" sz="1100" noProof="0" dirty="0">
                          <a:effectLst/>
                          <a:latin typeface="+mn-lt"/>
                        </a:rPr>
                        <a:t>- Unsporting behaviour</a:t>
                      </a:r>
                    </a:p>
                    <a:p>
                      <a:pPr marL="0" marR="0" indent="0">
                        <a:spcBef>
                          <a:spcPts val="0"/>
                        </a:spcBef>
                        <a:spcAft>
                          <a:spcPts val="0"/>
                        </a:spcAft>
                        <a:buFontTx/>
                        <a:buNone/>
                      </a:pPr>
                      <a:r>
                        <a:rPr lang="en-GB" sz="1100" noProof="0" dirty="0">
                          <a:effectLst/>
                          <a:latin typeface="+mn-lt"/>
                        </a:rPr>
                        <a:t>- If the ball carrier deliberately runs into the tackler</a:t>
                      </a:r>
                    </a:p>
                    <a:p>
                      <a:pPr marL="0" marR="0">
                        <a:spcBef>
                          <a:spcPts val="0"/>
                        </a:spcBef>
                        <a:spcAft>
                          <a:spcPts val="0"/>
                        </a:spcAft>
                      </a:pPr>
                      <a:r>
                        <a:rPr lang="en-GB" sz="1100" noProof="0" dirty="0">
                          <a:effectLst/>
                          <a:latin typeface="+mn-lt"/>
                        </a:rPr>
                        <a:t>- A team has too many players on the pitch</a:t>
                      </a:r>
                    </a:p>
                  </a:txBody>
                  <a:tcPr anchor="ctr"/>
                </a:tc>
                <a:extLst>
                  <a:ext uri="{0D108BD9-81ED-4DB2-BD59-A6C34878D82A}">
                    <a16:rowId xmlns:a16="http://schemas.microsoft.com/office/drawing/2014/main" val="1000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noProof="0" dirty="0">
                          <a:effectLst/>
                          <a:latin typeface="+mn-lt"/>
                        </a:rPr>
                        <a:t>- 3 min. duration</a:t>
                      </a:r>
                    </a:p>
                    <a:p>
                      <a:pPr marL="0" marR="0">
                        <a:spcBef>
                          <a:spcPts val="0"/>
                        </a:spcBef>
                        <a:spcAft>
                          <a:spcPts val="0"/>
                        </a:spcAft>
                      </a:pPr>
                      <a:r>
                        <a:rPr lang="en-GB" sz="1100" noProof="0" dirty="0">
                          <a:effectLst/>
                          <a:latin typeface="+mn-lt"/>
                        </a:rPr>
                        <a:t>- Repeated dangerous tackling</a:t>
                      </a:r>
                    </a:p>
                    <a:p>
                      <a:pPr marL="0" marR="0">
                        <a:spcBef>
                          <a:spcPts val="0"/>
                        </a:spcBef>
                        <a:spcAft>
                          <a:spcPts val="0"/>
                        </a:spcAft>
                      </a:pPr>
                      <a:r>
                        <a:rPr lang="en-GB" sz="1100" noProof="0" dirty="0">
                          <a:effectLst/>
                          <a:latin typeface="+mn-lt"/>
                        </a:rPr>
                        <a:t>- Complaining about the referee</a:t>
                      </a:r>
                    </a:p>
                  </a:txBody>
                  <a:tcPr anchor="ctr"/>
                </a:tc>
                <a:extLst>
                  <a:ext uri="{0D108BD9-81ED-4DB2-BD59-A6C34878D82A}">
                    <a16:rowId xmlns:a16="http://schemas.microsoft.com/office/drawing/2014/main" val="10002"/>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Scoring</a:t>
                      </a:r>
                    </a:p>
                  </a:txBody>
                  <a:tcPr/>
                </a:tc>
                <a:tc>
                  <a:txBody>
                    <a:bodyPr/>
                    <a:lstStyle/>
                    <a:p>
                      <a:pPr marL="0" marR="0">
                        <a:spcBef>
                          <a:spcPts val="0"/>
                        </a:spcBef>
                        <a:spcAft>
                          <a:spcPts val="0"/>
                        </a:spcAft>
                      </a:pPr>
                      <a:r>
                        <a:rPr lang="en-GB" sz="1100" noProof="0" dirty="0">
                          <a:effectLst/>
                          <a:latin typeface="+mn-lt"/>
                        </a:rPr>
                        <a:t>5 points for a try</a:t>
                      </a:r>
                    </a:p>
                  </a:txBody>
                  <a:tcPr anchor="ctr"/>
                </a:tc>
                <a:extLst>
                  <a:ext uri="{0D108BD9-81ED-4DB2-BD59-A6C34878D82A}">
                    <a16:rowId xmlns:a16="http://schemas.microsoft.com/office/drawing/2014/main" val="10003"/>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Other</a:t>
                      </a:r>
                    </a:p>
                  </a:txBody>
                  <a:tcPr/>
                </a:tc>
                <a:tc>
                  <a:txBody>
                    <a:bodyPr/>
                    <a:lstStyle/>
                    <a:p>
                      <a:pPr marL="0" marR="0">
                        <a:spcBef>
                          <a:spcPts val="0"/>
                        </a:spcBef>
                        <a:spcAft>
                          <a:spcPts val="0"/>
                        </a:spcAft>
                      </a:pPr>
                      <a:r>
                        <a:rPr lang="en-GB" sz="1100" noProof="0" dirty="0">
                          <a:solidFill>
                            <a:srgbClr val="000000"/>
                          </a:solidFill>
                          <a:effectLst/>
                          <a:latin typeface="+mn-lt"/>
                          <a:ea typeface="Times New Roman"/>
                          <a:cs typeface="Century Gothic"/>
                        </a:rPr>
                        <a:t>- The ball may be turned over in open play</a:t>
                      </a:r>
                    </a:p>
                  </a:txBody>
                  <a:tcPr anchor="ctr"/>
                </a:tc>
                <a:extLst>
                  <a:ext uri="{0D108BD9-81ED-4DB2-BD59-A6C34878D82A}">
                    <a16:rowId xmlns:a16="http://schemas.microsoft.com/office/drawing/2014/main" val="10004"/>
                  </a:ext>
                </a:extLst>
              </a:tr>
            </a:tbl>
          </a:graphicData>
        </a:graphic>
      </p:graphicFrame>
      <p:sp>
        <p:nvSpPr>
          <p:cNvPr id="9" name="TextBox 8"/>
          <p:cNvSpPr txBox="1"/>
          <p:nvPr/>
        </p:nvSpPr>
        <p:spPr>
          <a:xfrm>
            <a:off x="7956376" y="3429000"/>
            <a:ext cx="1043608" cy="338554"/>
          </a:xfrm>
          <a:prstGeom prst="rect">
            <a:avLst/>
          </a:prstGeom>
          <a:noFill/>
        </p:spPr>
        <p:txBody>
          <a:bodyPr wrap="square" rtlCol="0">
            <a:spAutoFit/>
          </a:bodyPr>
          <a:lstStyle/>
          <a:p>
            <a:r>
              <a:rPr lang="da-DK" sz="800" b="0" u="none" dirty="0">
                <a:solidFill>
                  <a:prstClr val="black"/>
                </a:solidFill>
              </a:rPr>
              <a:t>Side 3/3</a:t>
            </a:r>
          </a:p>
          <a:p>
            <a:r>
              <a:rPr lang="da-DK" sz="800" b="0" u="none" dirty="0">
                <a:solidFill>
                  <a:prstClr val="black"/>
                </a:solidFill>
              </a:rPr>
              <a:t>2016</a:t>
            </a:r>
          </a:p>
        </p:txBody>
      </p:sp>
    </p:spTree>
    <p:extLst>
      <p:ext uri="{BB962C8B-B14F-4D97-AF65-F5344CB8AC3E}">
        <p14:creationId xmlns:p14="http://schemas.microsoft.com/office/powerpoint/2010/main" val="25197599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698761834"/>
              </p:ext>
            </p:extLst>
          </p:nvPr>
        </p:nvGraphicFramePr>
        <p:xfrm>
          <a:off x="467544" y="404664"/>
          <a:ext cx="7416824" cy="5437910"/>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12 years</a:t>
                      </a:r>
                    </a:p>
                  </a:txBody>
                  <a:tcPr anchor="ctr"/>
                </a:tc>
                <a:tc>
                  <a:txBody>
                    <a:bodyPr/>
                    <a:lstStyle/>
                    <a:p>
                      <a:r>
                        <a:rPr lang="en-GB" sz="1100" b="1" i="1" kern="1200" noProof="0" dirty="0">
                          <a:solidFill>
                            <a:schemeClr val="lt1"/>
                          </a:solidFill>
                          <a:effectLst/>
                          <a:latin typeface="+mn-lt"/>
                          <a:ea typeface="+mn-ea"/>
                          <a:cs typeface="+mn-cs"/>
                        </a:rPr>
                        <a:t>Introduce</a:t>
                      </a:r>
                      <a:r>
                        <a:rPr lang="en-GB" sz="1100" b="1" i="1" kern="1200" baseline="0" noProof="0" dirty="0">
                          <a:solidFill>
                            <a:schemeClr val="lt1"/>
                          </a:solidFill>
                          <a:effectLst/>
                          <a:latin typeface="+mn-lt"/>
                          <a:ea typeface="+mn-ea"/>
                          <a:cs typeface="+mn-cs"/>
                        </a:rPr>
                        <a:t> scrums, rucks and mauls</a:t>
                      </a:r>
                      <a:endParaRPr lang="en-GB" sz="1100" i="1" noProof="0" dirty="0"/>
                    </a:p>
                  </a:txBody>
                  <a:tcPr anchor="ctr"/>
                </a:tc>
                <a:extLst>
                  <a:ext uri="{0D108BD9-81ED-4DB2-BD59-A6C34878D82A}">
                    <a16:rowId xmlns:a16="http://schemas.microsoft.com/office/drawing/2014/main" val="10000"/>
                  </a:ext>
                </a:extLst>
              </a:tr>
              <a:tr h="322811">
                <a:tc>
                  <a:txBody>
                    <a:bodyPr/>
                    <a:lstStyle/>
                    <a:p>
                      <a:r>
                        <a:rPr lang="en-GB" sz="1100" b="1" noProof="0" dirty="0"/>
                        <a:t>Ages</a:t>
                      </a:r>
                    </a:p>
                  </a:txBody>
                  <a:tcPr anchor="ctr"/>
                </a:tc>
                <a:tc>
                  <a:txBody>
                    <a:bodyPr/>
                    <a:lstStyle/>
                    <a:p>
                      <a:r>
                        <a:rPr lang="en-GB" sz="1100" b="0" u="none" noProof="0" dirty="0"/>
                        <a:t>Not yet 12 years old by the 1st of January in the year the tournament</a:t>
                      </a:r>
                      <a:r>
                        <a:rPr lang="en-GB" sz="1100" b="0" u="none" baseline="0" noProof="0" dirty="0"/>
                        <a:t> takes place</a:t>
                      </a:r>
                      <a:r>
                        <a:rPr lang="en-GB" sz="1100" b="0" u="none" noProof="0" dirty="0"/>
                        <a:t> </a:t>
                      </a:r>
                    </a:p>
                    <a:p>
                      <a:r>
                        <a:rPr lang="en-GB" sz="1100" b="0" u="none" noProof="0" dirty="0"/>
                        <a:t>(same for girls</a:t>
                      </a:r>
                      <a:r>
                        <a:rPr lang="en-GB" sz="1100" b="0" u="none" baseline="0" noProof="0" dirty="0"/>
                        <a:t>)</a:t>
                      </a:r>
                      <a:endParaRPr lang="en-GB" sz="1100" noProof="0" dirty="0"/>
                    </a:p>
                  </a:txBody>
                  <a:tcPr anchor="ctr"/>
                </a:tc>
                <a:extLst>
                  <a:ext uri="{0D108BD9-81ED-4DB2-BD59-A6C34878D82A}">
                    <a16:rowId xmlns:a16="http://schemas.microsoft.com/office/drawing/2014/main" val="10001"/>
                  </a:ext>
                </a:extLst>
              </a:tr>
              <a:tr h="322811">
                <a:tc>
                  <a:txBody>
                    <a:bodyPr/>
                    <a:lstStyle/>
                    <a:p>
                      <a:r>
                        <a:rPr lang="en-GB" sz="1100" b="1" noProof="0" dirty="0"/>
                        <a:t>Pitch size</a:t>
                      </a:r>
                    </a:p>
                  </a:txBody>
                  <a:tcPr anchor="ctr"/>
                </a:tc>
                <a:tc>
                  <a:txBody>
                    <a:bodyPr/>
                    <a:lstStyle/>
                    <a:p>
                      <a:r>
                        <a:rPr lang="en-GB" sz="1100" b="0" u="none" noProof="0" dirty="0"/>
                        <a:t>30 x 50 metres (excluding the in-goal area)</a:t>
                      </a:r>
                      <a:endParaRPr lang="en-GB" sz="1100" noProof="0" dirty="0"/>
                    </a:p>
                  </a:txBody>
                  <a:tcPr anchor="ctr"/>
                </a:tc>
                <a:extLst>
                  <a:ext uri="{0D108BD9-81ED-4DB2-BD59-A6C34878D82A}">
                    <a16:rowId xmlns:a16="http://schemas.microsoft.com/office/drawing/2014/main" val="10002"/>
                  </a:ext>
                </a:extLst>
              </a:tr>
              <a:tr h="322811">
                <a:tc>
                  <a:txBody>
                    <a:bodyPr/>
                    <a:lstStyle/>
                    <a:p>
                      <a:r>
                        <a:rPr lang="en-GB" sz="1100" b="1" u="none" noProof="0" dirty="0"/>
                        <a:t>Rugby</a:t>
                      </a:r>
                      <a:r>
                        <a:rPr lang="en-GB" sz="1100" b="1" u="none" baseline="0" noProof="0" dirty="0"/>
                        <a:t> posts</a:t>
                      </a:r>
                      <a:endParaRPr lang="en-GB" sz="1100" b="1" noProof="0" dirty="0"/>
                    </a:p>
                  </a:txBody>
                  <a:tcPr anchor="ctr"/>
                </a:tc>
                <a:tc>
                  <a:txBody>
                    <a:bodyPr/>
                    <a:lstStyle/>
                    <a:p>
                      <a:r>
                        <a:rPr lang="en-GB" sz="1100" noProof="0" dirty="0"/>
                        <a:t>Yes</a:t>
                      </a:r>
                    </a:p>
                  </a:txBody>
                  <a:tcPr anchor="ctr"/>
                </a:tc>
                <a:extLst>
                  <a:ext uri="{0D108BD9-81ED-4DB2-BD59-A6C34878D82A}">
                    <a16:rowId xmlns:a16="http://schemas.microsoft.com/office/drawing/2014/main" val="10003"/>
                  </a:ext>
                </a:extLst>
              </a:tr>
              <a:tr h="322811">
                <a:tc>
                  <a:txBody>
                    <a:bodyPr/>
                    <a:lstStyle/>
                    <a:p>
                      <a:r>
                        <a:rPr lang="en-GB" sz="1100" b="1" u="none" noProof="0" dirty="0"/>
                        <a:t>Pitch markings</a:t>
                      </a:r>
                      <a:endParaRPr lang="en-GB" sz="1100" b="1"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Lines and soft cones</a:t>
                      </a:r>
                    </a:p>
                  </a:txBody>
                  <a:tcPr anchor="ctr"/>
                </a:tc>
                <a:extLst>
                  <a:ext uri="{0D108BD9-81ED-4DB2-BD59-A6C34878D82A}">
                    <a16:rowId xmlns:a16="http://schemas.microsoft.com/office/drawing/2014/main" val="10004"/>
                  </a:ext>
                </a:extLst>
              </a:tr>
              <a:tr h="322811">
                <a:tc>
                  <a:txBody>
                    <a:bodyPr/>
                    <a:lstStyle/>
                    <a:p>
                      <a:r>
                        <a:rPr lang="en-GB" sz="1100" b="1" u="none" noProof="0" dirty="0"/>
                        <a:t>Ball size</a:t>
                      </a:r>
                      <a:endParaRPr lang="en-GB" sz="1100" b="1" noProof="0" dirty="0"/>
                    </a:p>
                  </a:txBody>
                  <a:tcPr anchor="ctr"/>
                </a:tc>
                <a:tc>
                  <a:txBody>
                    <a:bodyPr/>
                    <a:lstStyle/>
                    <a:p>
                      <a:r>
                        <a:rPr lang="en-GB" sz="1100" noProof="0" dirty="0"/>
                        <a:t>4</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Number of players on the pitch</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9 (mix), (3 forwards, 6 backs)</a:t>
                      </a: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Jerseys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Jersey numbers not required</a:t>
                      </a:r>
                    </a:p>
                  </a:txBody>
                  <a:tcPr anchor="ctr"/>
                </a:tc>
                <a:extLst>
                  <a:ext uri="{0D108BD9-81ED-4DB2-BD59-A6C34878D82A}">
                    <a16:rowId xmlns:a16="http://schemas.microsoft.com/office/drawing/2014/main" val="10007"/>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Game 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2 x 12 minutes (max)</a:t>
                      </a:r>
                    </a:p>
                  </a:txBody>
                  <a:tcPr anchor="ctr"/>
                </a:tc>
                <a:extLst>
                  <a:ext uri="{0D108BD9-81ED-4DB2-BD59-A6C34878D82A}">
                    <a16:rowId xmlns:a16="http://schemas.microsoft.com/office/drawing/2014/main" val="10008"/>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Max playing</a:t>
                      </a:r>
                      <a:r>
                        <a:rPr lang="en-GB" sz="1100" b="1" u="none" baseline="0" noProof="0" dirty="0"/>
                        <a:t> time</a:t>
                      </a:r>
                      <a:r>
                        <a:rPr lang="en-GB" sz="1100" b="1" u="none" noProof="0" dirty="0"/>
                        <a:t>/day</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u="none" noProof="0" dirty="0"/>
                        <a:t>70 minutes</a:t>
                      </a:r>
                    </a:p>
                  </a:txBody>
                  <a:tcPr anchor="ctr"/>
                </a:tc>
                <a:extLst>
                  <a:ext uri="{0D108BD9-81ED-4DB2-BD59-A6C34878D82A}">
                    <a16:rowId xmlns:a16="http://schemas.microsoft.com/office/drawing/2014/main" val="10009"/>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Halftime</a:t>
                      </a:r>
                    </a:p>
                  </a:txBody>
                  <a:tcPr anchor="ctr"/>
                </a:tc>
                <a:tc>
                  <a:txBody>
                    <a:bodyPr/>
                    <a:lstStyle/>
                    <a:p>
                      <a:r>
                        <a:rPr lang="en-GB" sz="1100" noProof="0" dirty="0"/>
                        <a:t>5 minutes</a:t>
                      </a:r>
                    </a:p>
                  </a:txBody>
                  <a:tcPr anchor="ctr"/>
                </a:tc>
                <a:extLst>
                  <a:ext uri="{0D108BD9-81ED-4DB2-BD59-A6C34878D82A}">
                    <a16:rowId xmlns:a16="http://schemas.microsoft.com/office/drawing/2014/main" val="1001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Start/Restart</a:t>
                      </a:r>
                    </a:p>
                  </a:txBody>
                  <a:tcPr anchor="ctr"/>
                </a:tc>
                <a:tc>
                  <a:txBody>
                    <a:bodyPr/>
                    <a:lstStyle/>
                    <a:p>
                      <a:pPr marL="0" marR="0" algn="l">
                        <a:spcBef>
                          <a:spcPts val="0"/>
                        </a:spcBef>
                        <a:spcAft>
                          <a:spcPts val="0"/>
                        </a:spcAft>
                      </a:pPr>
                      <a:r>
                        <a:rPr lang="en-GB" sz="1100" b="0" u="none" noProof="0" dirty="0"/>
                        <a:t>Tap kick from the centre of the pitch. Opposition players at least 5 metres away. Play starts by passing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1"/>
                  </a:ext>
                </a:extLst>
              </a:tr>
              <a:tr h="384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noProof="0" dirty="0">
                          <a:effectLst/>
                        </a:rPr>
                        <a:t>Free</a:t>
                      </a:r>
                      <a:r>
                        <a:rPr lang="en-GB" sz="1100" b="1" baseline="0" noProof="0" dirty="0">
                          <a:effectLst/>
                        </a:rPr>
                        <a:t> pass </a:t>
                      </a:r>
                      <a:r>
                        <a:rPr lang="en-GB" sz="1100" b="1" noProof="0" dirty="0">
                          <a:effectLst/>
                        </a:rPr>
                        <a:t>/ Tap kick</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Tap</a:t>
                      </a:r>
                      <a:r>
                        <a:rPr lang="en-GB" sz="1100" baseline="0" noProof="0" dirty="0">
                          <a:effectLst/>
                        </a:rPr>
                        <a:t> kick</a:t>
                      </a:r>
                      <a:r>
                        <a:rPr lang="en-GB" sz="1100" noProof="0" dirty="0">
                          <a:effectLst/>
                        </a:rPr>
                        <a:t>:</a:t>
                      </a:r>
                      <a:r>
                        <a:rPr lang="en-GB" sz="1100" baseline="0" noProof="0" dirty="0">
                          <a:effectLst/>
                        </a:rPr>
                        <a:t> The ball is placed on the ground and tapped with the foot, after which it is passed sideways or backwards to a team player.</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2"/>
                  </a:ext>
                </a:extLst>
              </a:tr>
              <a:tr h="384367">
                <a:tc>
                  <a:txBody>
                    <a:bodyPr/>
                    <a:lstStyle/>
                    <a:p>
                      <a:r>
                        <a:rPr lang="en-GB" sz="1100" b="1" noProof="0" dirty="0"/>
                        <a:t>Scrums</a:t>
                      </a:r>
                    </a:p>
                  </a:txBody>
                  <a:tcPr anchor="ctr"/>
                </a:tc>
                <a:tc>
                  <a:txBody>
                    <a:bodyPr/>
                    <a:lstStyle/>
                    <a:p>
                      <a:pPr marL="0" marR="0">
                        <a:spcBef>
                          <a:spcPts val="0"/>
                        </a:spcBef>
                        <a:spcAft>
                          <a:spcPts val="0"/>
                        </a:spcAft>
                      </a:pPr>
                      <a:r>
                        <a:rPr lang="en-GB" sz="1100" noProof="0" dirty="0">
                          <a:effectLst/>
                        </a:rPr>
                        <a:t>Yes. The scrum consists of the three nearest players, all in the first row.</a:t>
                      </a:r>
                    </a:p>
                    <a:p>
                      <a:pPr marL="0" marR="0">
                        <a:spcBef>
                          <a:spcPts val="0"/>
                        </a:spcBef>
                        <a:spcAft>
                          <a:spcPts val="0"/>
                        </a:spcAft>
                      </a:pPr>
                      <a:r>
                        <a:rPr lang="en-GB" sz="1100" noProof="0" dirty="0">
                          <a:effectLst/>
                        </a:rPr>
                        <a:t>There is no pushing in the scrum. Both</a:t>
                      </a:r>
                      <a:r>
                        <a:rPr lang="en-GB" sz="1100" baseline="0" noProof="0" dirty="0">
                          <a:effectLst/>
                        </a:rPr>
                        <a:t> teams may hook the ball.</a:t>
                      </a:r>
                      <a:endParaRPr lang="en-GB" sz="1100" noProof="0" dirty="0">
                        <a:effectLst/>
                      </a:endParaRPr>
                    </a:p>
                    <a:p>
                      <a:pPr marL="0" marR="0">
                        <a:spcBef>
                          <a:spcPts val="0"/>
                        </a:spcBef>
                        <a:spcAft>
                          <a:spcPts val="0"/>
                        </a:spcAft>
                      </a:pPr>
                      <a:r>
                        <a:rPr lang="en-GB" sz="1100" noProof="0" dirty="0">
                          <a:effectLst/>
                        </a:rPr>
                        <a:t>The scrumhalf must pass the ball from the rear of the scrum, they may not run themselves.</a:t>
                      </a:r>
                    </a:p>
                    <a:p>
                      <a:pPr marL="0" marR="0">
                        <a:spcBef>
                          <a:spcPts val="0"/>
                        </a:spcBef>
                        <a:spcAft>
                          <a:spcPts val="0"/>
                        </a:spcAft>
                      </a:pPr>
                      <a:r>
                        <a:rPr lang="en-GB" sz="1100" noProof="0" dirty="0">
                          <a:effectLst/>
                        </a:rPr>
                        <a:t>The scrum ends when a scrum half passes the ball or the referee calls “break”.</a:t>
                      </a:r>
                    </a:p>
                    <a:p>
                      <a:pPr marL="0" marR="0">
                        <a:spcBef>
                          <a:spcPts val="0"/>
                        </a:spcBef>
                        <a:spcAft>
                          <a:spcPts val="0"/>
                        </a:spcAft>
                      </a:pPr>
                      <a:r>
                        <a:rPr lang="en-GB" sz="1100" noProof="0" dirty="0">
                          <a:effectLst/>
                        </a:rPr>
                        <a:t>The scrum must not wheel (turn sideways)</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13"/>
                  </a:ext>
                </a:extLst>
              </a:tr>
            </a:tbl>
          </a:graphicData>
        </a:graphic>
      </p:graphicFrame>
      <p:sp>
        <p:nvSpPr>
          <p:cNvPr id="14" name="TextBox 13"/>
          <p:cNvSpPr txBox="1"/>
          <p:nvPr/>
        </p:nvSpPr>
        <p:spPr>
          <a:xfrm>
            <a:off x="7956376" y="5826750"/>
            <a:ext cx="1043608" cy="338554"/>
          </a:xfrm>
          <a:prstGeom prst="rect">
            <a:avLst/>
          </a:prstGeom>
          <a:noFill/>
        </p:spPr>
        <p:txBody>
          <a:bodyPr wrap="square" rtlCol="0">
            <a:spAutoFit/>
          </a:bodyPr>
          <a:lstStyle/>
          <a:p>
            <a:r>
              <a:rPr lang="da-DK" sz="800" b="0" u="none" dirty="0">
                <a:solidFill>
                  <a:prstClr val="black"/>
                </a:solidFill>
              </a:rPr>
              <a:t>Side 1/3</a:t>
            </a:r>
          </a:p>
          <a:p>
            <a:r>
              <a:rPr lang="da-DK" sz="800" b="0" u="none" dirty="0">
                <a:solidFill>
                  <a:prstClr val="black"/>
                </a:solidFill>
              </a:rPr>
              <a:t>2016</a:t>
            </a:r>
          </a:p>
        </p:txBody>
      </p:sp>
    </p:spTree>
    <p:extLst>
      <p:ext uri="{BB962C8B-B14F-4D97-AF65-F5344CB8AC3E}">
        <p14:creationId xmlns:p14="http://schemas.microsoft.com/office/powerpoint/2010/main" val="4554824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194342142"/>
              </p:ext>
            </p:extLst>
          </p:nvPr>
        </p:nvGraphicFramePr>
        <p:xfrm>
          <a:off x="467544" y="404664"/>
          <a:ext cx="7416824" cy="5408815"/>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t>Under 12 years</a:t>
                      </a:r>
                    </a:p>
                  </a:txBody>
                  <a:tcPr anchor="ctr"/>
                </a:tc>
                <a:tc>
                  <a:txBody>
                    <a:bodyPr/>
                    <a:lstStyle/>
                    <a:p>
                      <a:r>
                        <a:rPr lang="en-GB" sz="1100" b="1" i="1" kern="1200" noProof="0" dirty="0">
                          <a:solidFill>
                            <a:schemeClr val="lt1"/>
                          </a:solidFill>
                          <a:effectLst/>
                          <a:latin typeface="+mn-lt"/>
                          <a:ea typeface="+mn-ea"/>
                          <a:cs typeface="+mn-cs"/>
                        </a:rPr>
                        <a:t>Introduce scrums, rucks and mauls</a:t>
                      </a:r>
                      <a:endParaRPr lang="en-GB" sz="1100" i="1" noProof="0" dirty="0"/>
                    </a:p>
                  </a:txBody>
                  <a:tcPr anchor="ctr"/>
                </a:tc>
                <a:extLst>
                  <a:ext uri="{0D108BD9-81ED-4DB2-BD59-A6C34878D82A}">
                    <a16:rowId xmlns:a16="http://schemas.microsoft.com/office/drawing/2014/main" val="10000"/>
                  </a:ext>
                </a:extLst>
              </a:tr>
              <a:tr h="322811">
                <a:tc>
                  <a:txBody>
                    <a:bodyPr/>
                    <a:lstStyle/>
                    <a:p>
                      <a:r>
                        <a:rPr lang="en-GB" sz="1100" b="1" noProof="0" dirty="0"/>
                        <a:t>Lineouts</a:t>
                      </a:r>
                    </a:p>
                  </a:txBody>
                  <a:tcPr anchor="ctr"/>
                </a:tc>
                <a:tc>
                  <a:txBody>
                    <a:bodyPr/>
                    <a:lstStyle/>
                    <a:p>
                      <a:r>
                        <a:rPr lang="en-GB" sz="1100" kern="1200" noProof="0" dirty="0">
                          <a:solidFill>
                            <a:schemeClr val="dk1"/>
                          </a:solidFill>
                          <a:effectLst/>
                          <a:latin typeface="+mn-lt"/>
                          <a:ea typeface="+mn-ea"/>
                          <a:cs typeface="+mn-cs"/>
                        </a:rPr>
                        <a:t>No. Set a scrum 5</a:t>
                      </a:r>
                      <a:r>
                        <a:rPr lang="en-GB" sz="1100" kern="1200" baseline="0" noProof="0" dirty="0">
                          <a:solidFill>
                            <a:schemeClr val="dk1"/>
                          </a:solidFill>
                          <a:effectLst/>
                          <a:latin typeface="+mn-lt"/>
                          <a:ea typeface="+mn-ea"/>
                          <a:cs typeface="+mn-cs"/>
                        </a:rPr>
                        <a:t> metres from the side line</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1"/>
                  </a:ext>
                </a:extLst>
              </a:tr>
              <a:tr h="322811">
                <a:tc>
                  <a:txBody>
                    <a:bodyPr/>
                    <a:lstStyle/>
                    <a:p>
                      <a:r>
                        <a:rPr lang="en-GB" sz="1100" b="1" u="none" noProof="0" dirty="0"/>
                        <a:t>Kicking</a:t>
                      </a:r>
                      <a:endParaRPr lang="en-GB" sz="1100" b="1" noProof="0" dirty="0"/>
                    </a:p>
                  </a:txBody>
                  <a:tcPr anchor="ctr"/>
                </a:tc>
                <a:tc>
                  <a:txBody>
                    <a:bodyPr/>
                    <a:lstStyle/>
                    <a:p>
                      <a:r>
                        <a:rPr lang="en-GB" sz="1100" noProof="0" dirty="0"/>
                        <a:t>Tap kick</a:t>
                      </a:r>
                    </a:p>
                  </a:txBody>
                  <a:tcPr anchor="ctr"/>
                </a:tc>
                <a:extLst>
                  <a:ext uri="{0D108BD9-81ED-4DB2-BD59-A6C34878D82A}">
                    <a16:rowId xmlns:a16="http://schemas.microsoft.com/office/drawing/2014/main" val="10002"/>
                  </a:ext>
                </a:extLst>
              </a:tr>
              <a:tr h="322811">
                <a:tc>
                  <a:txBody>
                    <a:bodyPr/>
                    <a:lstStyle/>
                    <a:p>
                      <a:pPr marL="0" marR="0" algn="just">
                        <a:spcBef>
                          <a:spcPts val="0"/>
                        </a:spcBef>
                        <a:spcAft>
                          <a:spcPts val="0"/>
                        </a:spcAft>
                      </a:pPr>
                      <a:r>
                        <a:rPr lang="en-GB" sz="1100" b="1" noProof="0" dirty="0">
                          <a:effectLst/>
                        </a:rPr>
                        <a:t>22 metre kick </a:t>
                      </a:r>
                      <a:endParaRPr lang="en-GB" sz="1100" b="1" noProof="0" dirty="0">
                        <a:solidFill>
                          <a:srgbClr val="000000"/>
                        </a:solidFill>
                        <a:effectLst/>
                        <a:latin typeface="Century Gothic"/>
                        <a:ea typeface="Times New Roman"/>
                        <a:cs typeface="Century Gothic"/>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No.</a:t>
                      </a:r>
                      <a:r>
                        <a:rPr lang="en-GB" sz="1100" baseline="0" noProof="0" dirty="0">
                          <a:effectLst/>
                        </a:rPr>
                        <a:t> </a:t>
                      </a:r>
                      <a:r>
                        <a:rPr lang="en-GB" sz="1100" noProof="0" dirty="0">
                          <a:effectLst/>
                        </a:rPr>
                        <a:t>Tap kick where the referee indicates.</a:t>
                      </a:r>
                    </a:p>
                  </a:txBody>
                  <a:tcPr anchor="ctr"/>
                </a:tc>
                <a:extLst>
                  <a:ext uri="{0D108BD9-81ED-4DB2-BD59-A6C34878D82A}">
                    <a16:rowId xmlns:a16="http://schemas.microsoft.com/office/drawing/2014/main" val="10003"/>
                  </a:ext>
                </a:extLst>
              </a:tr>
              <a:tr h="322811">
                <a:tc>
                  <a:txBody>
                    <a:bodyPr/>
                    <a:lstStyle/>
                    <a:p>
                      <a:pPr marL="0" marR="0" algn="just">
                        <a:spcBef>
                          <a:spcPts val="0"/>
                        </a:spcBef>
                        <a:spcAft>
                          <a:spcPts val="0"/>
                        </a:spcAft>
                      </a:pPr>
                      <a:r>
                        <a:rPr lang="en-GB" sz="1100" b="1" noProof="0" dirty="0">
                          <a:effectLst/>
                        </a:rPr>
                        <a:t>Free kick is completed by</a:t>
                      </a:r>
                      <a:endParaRPr lang="en-GB" sz="1100" b="1" noProof="0" dirty="0">
                        <a:solidFill>
                          <a:srgbClr val="000000"/>
                        </a:solidFill>
                        <a:effectLst/>
                        <a:latin typeface="Century Gothic"/>
                        <a:ea typeface="Times New Roman"/>
                        <a:cs typeface="Century Gothic"/>
                      </a:endParaRPr>
                    </a:p>
                  </a:txBody>
                  <a:tcPr anchor="ctr"/>
                </a:tc>
                <a:tc>
                  <a:txBody>
                    <a:bodyPr/>
                    <a:lstStyle/>
                    <a:p>
                      <a:r>
                        <a:rPr lang="en-GB" sz="1100" noProof="0" dirty="0"/>
                        <a:t>Tap kick</a:t>
                      </a: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Tackling</a:t>
                      </a:r>
                    </a:p>
                  </a:txBody>
                  <a:tcPr anchor="ctr"/>
                </a:tc>
                <a:tc>
                  <a:txBody>
                    <a:bodyPr/>
                    <a:lstStyle/>
                    <a:p>
                      <a:r>
                        <a:rPr lang="en-GB" sz="1100" b="0" u="sng" noProof="0" dirty="0">
                          <a:latin typeface="+mn-lt"/>
                        </a:rPr>
                        <a:t>A tackle is defined as </a:t>
                      </a:r>
                      <a:r>
                        <a:rPr lang="en-GB" sz="1100" b="0" u="none" noProof="0" dirty="0">
                          <a:latin typeface="+mn-lt"/>
                        </a:rPr>
                        <a:t>all contact below the elbows on the jersey,</a:t>
                      </a:r>
                      <a:r>
                        <a:rPr lang="en-GB" sz="1100" b="0" u="none" baseline="0" noProof="0" dirty="0">
                          <a:latin typeface="+mn-lt"/>
                        </a:rPr>
                        <a:t> shorts or around the legs that result in the ball carrier being held by their opponent. If the ball carrier is brought to the ground then the referee will call </a:t>
                      </a:r>
                      <a:r>
                        <a:rPr lang="en-GB" sz="1100" b="0" u="none" noProof="0" dirty="0">
                          <a:latin typeface="+mn-lt"/>
                        </a:rPr>
                        <a:t>'tackle release‘. </a:t>
                      </a:r>
                    </a:p>
                    <a:p>
                      <a:r>
                        <a:rPr lang="en-GB" sz="1100" b="0" u="none" noProof="0" dirty="0">
                          <a:latin typeface="+mn-lt"/>
                        </a:rPr>
                        <a:t>Only the ball carrier can be tackled. The ball</a:t>
                      </a:r>
                      <a:r>
                        <a:rPr lang="en-GB" sz="1100" b="0" u="none" baseline="0" noProof="0" dirty="0">
                          <a:latin typeface="+mn-lt"/>
                        </a:rPr>
                        <a:t> carrier may run to avoid a potential tackler.</a:t>
                      </a:r>
                    </a:p>
                    <a:p>
                      <a:r>
                        <a:rPr lang="en-GB" sz="1100" b="0" u="none" baseline="0" noProof="0" dirty="0">
                          <a:latin typeface="+mn-lt"/>
                        </a:rPr>
                        <a:t>The tackler may grab the ball carrier under the elbows on the shirt or shorts or around the legs. </a:t>
                      </a:r>
                      <a:r>
                        <a:rPr lang="en-GB" sz="1100" b="0" u="none" noProof="0" dirty="0">
                          <a:latin typeface="+mn-lt"/>
                        </a:rPr>
                        <a:t>When a ball carrier is held but remains on their feet then they may continue to move forward. When their forward movement is stopped then the ball must</a:t>
                      </a:r>
                      <a:r>
                        <a:rPr lang="en-GB" sz="1100" b="0" u="none" baseline="0" noProof="0" dirty="0">
                          <a:latin typeface="+mn-lt"/>
                        </a:rPr>
                        <a:t> be played away from the contact area. If the ball carrier is brought to the ground and the referee has called “tackle release” then the ball carrier must “immediately” pass the ball to a team mate or place the ball on the ground towards their own team.</a:t>
                      </a: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Handoff</a:t>
                      </a:r>
                    </a:p>
                  </a:txBody>
                  <a:tcPr/>
                </a:tc>
                <a:tc>
                  <a:txBody>
                    <a:bodyPr/>
                    <a:lstStyle/>
                    <a:p>
                      <a:r>
                        <a:rPr lang="en-GB" sz="1100" kern="1200" noProof="0" dirty="0">
                          <a:solidFill>
                            <a:schemeClr val="dk1"/>
                          </a:solidFill>
                          <a:effectLst/>
                          <a:latin typeface="+mn-lt"/>
                          <a:ea typeface="+mn-ea"/>
                          <a:cs typeface="+mn-cs"/>
                        </a:rPr>
                        <a:t>Yes. Handoff below shoulder height. The arm must be partially extended and the hand open (not closed in a fist). A handoff may</a:t>
                      </a:r>
                      <a:r>
                        <a:rPr lang="en-GB" sz="1100" kern="1200" baseline="0" noProof="0" dirty="0">
                          <a:solidFill>
                            <a:schemeClr val="dk1"/>
                          </a:solidFill>
                          <a:effectLst/>
                          <a:latin typeface="+mn-lt"/>
                          <a:ea typeface="+mn-ea"/>
                          <a:cs typeface="+mn-cs"/>
                        </a:rPr>
                        <a:t> not be a strike</a:t>
                      </a:r>
                      <a:r>
                        <a:rPr lang="en-GB" sz="1100" kern="1200" noProof="0" dirty="0">
                          <a:solidFill>
                            <a:schemeClr val="dk1"/>
                          </a:solidFill>
                          <a:effectLst/>
                          <a:latin typeface="+mn-lt"/>
                          <a:ea typeface="+mn-ea"/>
                          <a:cs typeface="+mn-cs"/>
                        </a:rPr>
                        <a:t> and must be made with the palm</a:t>
                      </a:r>
                      <a:r>
                        <a:rPr lang="en-GB" sz="1100" kern="1200" baseline="0" noProof="0" dirty="0">
                          <a:solidFill>
                            <a:schemeClr val="dk1"/>
                          </a:solidFill>
                          <a:effectLst/>
                          <a:latin typeface="+mn-lt"/>
                          <a:ea typeface="+mn-ea"/>
                          <a:cs typeface="+mn-cs"/>
                        </a:rPr>
                        <a:t> of the hand.</a:t>
                      </a:r>
                      <a:endParaRPr lang="en-GB" sz="1100" noProof="0" dirty="0">
                        <a:effectLst/>
                      </a:endParaRPr>
                    </a:p>
                  </a:txBody>
                  <a:tcPr anchor="ctr"/>
                </a:tc>
                <a:extLst>
                  <a:ext uri="{0D108BD9-81ED-4DB2-BD59-A6C34878D82A}">
                    <a16:rowId xmlns:a16="http://schemas.microsoft.com/office/drawing/2014/main" val="10006"/>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Ruck</a:t>
                      </a:r>
                    </a:p>
                  </a:txBody>
                  <a:tcPr/>
                </a:tc>
                <a:tc>
                  <a:txBody>
                    <a:bodyPr/>
                    <a:lstStyle/>
                    <a:p>
                      <a:r>
                        <a:rPr lang="en-GB" sz="1100" b="0" u="none" noProof="0" dirty="0">
                          <a:latin typeface="+mn-lt"/>
                        </a:rPr>
                        <a:t>A ruck</a:t>
                      </a:r>
                      <a:r>
                        <a:rPr lang="en-GB" sz="1100" b="0" u="none" baseline="0" noProof="0" dirty="0">
                          <a:latin typeface="+mn-lt"/>
                        </a:rPr>
                        <a:t> is formed when one player from each team are on their feet, in contact with each other, and with the ball beneath them on the ground. Players “ruck” when they use their feet to win or retain the ball without using “foul play”. During a ruck open play ends. The ruck may only contain a maximum of two players from each team (the two in contact with each other, plus one extra from either team).</a:t>
                      </a:r>
                    </a:p>
                    <a:p>
                      <a:r>
                        <a:rPr lang="en-GB" sz="1100" b="0" u="none" baseline="0" noProof="0" dirty="0">
                          <a:latin typeface="+mn-lt"/>
                        </a:rPr>
                        <a:t>When the ball is clearly won by one of the teams and the ball is available on their side of the ruck then the referee will call “use it”. After which the ball must be played within the next 5 seconds. If not then the referee will award a tap kick to the defending team.</a:t>
                      </a:r>
                    </a:p>
                  </a:txBody>
                  <a:tcPr anchor="ctr"/>
                </a:tc>
                <a:extLst>
                  <a:ext uri="{0D108BD9-81ED-4DB2-BD59-A6C34878D82A}">
                    <a16:rowId xmlns:a16="http://schemas.microsoft.com/office/drawing/2014/main" val="10007"/>
                  </a:ext>
                </a:extLst>
              </a:tr>
            </a:tbl>
          </a:graphicData>
        </a:graphic>
      </p:graphicFrame>
      <p:sp>
        <p:nvSpPr>
          <p:cNvPr id="9" name="TextBox 8"/>
          <p:cNvSpPr txBox="1"/>
          <p:nvPr/>
        </p:nvSpPr>
        <p:spPr>
          <a:xfrm>
            <a:off x="7956376" y="5661248"/>
            <a:ext cx="1043608" cy="338554"/>
          </a:xfrm>
          <a:prstGeom prst="rect">
            <a:avLst/>
          </a:prstGeom>
          <a:noFill/>
        </p:spPr>
        <p:txBody>
          <a:bodyPr wrap="square" rtlCol="0">
            <a:spAutoFit/>
          </a:bodyPr>
          <a:lstStyle/>
          <a:p>
            <a:r>
              <a:rPr lang="da-DK" sz="800" b="0" u="none" dirty="0">
                <a:solidFill>
                  <a:prstClr val="black"/>
                </a:solidFill>
              </a:rPr>
              <a:t>Side 2/3</a:t>
            </a:r>
          </a:p>
          <a:p>
            <a:r>
              <a:rPr lang="da-DK" sz="800" b="0" u="none" dirty="0">
                <a:solidFill>
                  <a:prstClr val="black"/>
                </a:solidFill>
              </a:rPr>
              <a:t>2016</a:t>
            </a:r>
          </a:p>
        </p:txBody>
      </p:sp>
    </p:spTree>
    <p:extLst>
      <p:ext uri="{BB962C8B-B14F-4D97-AF65-F5344CB8AC3E}">
        <p14:creationId xmlns:p14="http://schemas.microsoft.com/office/powerpoint/2010/main" val="31839619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70609088"/>
              </p:ext>
            </p:extLst>
          </p:nvPr>
        </p:nvGraphicFramePr>
        <p:xfrm>
          <a:off x="467544" y="404664"/>
          <a:ext cx="7416824" cy="5796742"/>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20000"/>
                    </a:ext>
                  </a:extLst>
                </a:gridCol>
                <a:gridCol w="5364596">
                  <a:extLst>
                    <a:ext uri="{9D8B030D-6E8A-4147-A177-3AD203B41FA5}">
                      <a16:colId xmlns:a16="http://schemas.microsoft.com/office/drawing/2014/main" val="20001"/>
                    </a:ext>
                  </a:extLst>
                </a:gridCol>
              </a:tblGrid>
              <a:tr h="322811">
                <a:tc>
                  <a:txBody>
                    <a:bodyPr/>
                    <a:lstStyle/>
                    <a:p>
                      <a:r>
                        <a:rPr lang="en-GB" sz="1100" noProof="0" dirty="0">
                          <a:latin typeface="+mn-lt"/>
                        </a:rPr>
                        <a:t>Under 12 years</a:t>
                      </a:r>
                    </a:p>
                  </a:txBody>
                  <a:tcPr anchor="ctr"/>
                </a:tc>
                <a:tc>
                  <a:txBody>
                    <a:bodyPr/>
                    <a:lstStyle/>
                    <a:p>
                      <a:r>
                        <a:rPr lang="en-GB" sz="1100" b="1" i="1" kern="1200" noProof="0" dirty="0">
                          <a:solidFill>
                            <a:schemeClr val="lt1"/>
                          </a:solidFill>
                          <a:effectLst/>
                          <a:latin typeface="+mn-lt"/>
                          <a:ea typeface="+mn-ea"/>
                          <a:cs typeface="+mn-cs"/>
                        </a:rPr>
                        <a:t>Introduce scrums, rucks and mauls</a:t>
                      </a:r>
                      <a:endParaRPr lang="en-GB" sz="1100" i="1" noProof="0" dirty="0">
                        <a:latin typeface="+mn-lt"/>
                      </a:endParaRPr>
                    </a:p>
                  </a:txBody>
                  <a:tcPr anchor="ctr"/>
                </a:tc>
                <a:extLst>
                  <a:ext uri="{0D108BD9-81ED-4DB2-BD59-A6C34878D82A}">
                    <a16:rowId xmlns:a16="http://schemas.microsoft.com/office/drawing/2014/main" val="10000"/>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Maul</a:t>
                      </a:r>
                    </a:p>
                  </a:txBody>
                  <a:tcPr/>
                </a:tc>
                <a:tc>
                  <a:txBody>
                    <a:bodyPr/>
                    <a:lstStyle/>
                    <a:p>
                      <a:r>
                        <a:rPr lang="en-GB" sz="1100" b="0" u="none" noProof="0" dirty="0">
                          <a:latin typeface="+mn-lt"/>
                        </a:rPr>
                        <a:t>A maul is</a:t>
                      </a:r>
                      <a:r>
                        <a:rPr lang="en-GB" sz="1100" b="0" u="none" baseline="0" noProof="0" dirty="0">
                          <a:latin typeface="+mn-lt"/>
                        </a:rPr>
                        <a:t> formed when a player from either team binds to the ball carrier and tackler. It is only permitted for a maximum of two players from each team (including the ball carrier and tackler) to be involved in a maul. During a maul open play ends.</a:t>
                      </a:r>
                    </a:p>
                    <a:p>
                      <a:r>
                        <a:rPr lang="en-GB" sz="1100" b="0" u="none" baseline="0" noProof="0" dirty="0">
                          <a:latin typeface="+mn-lt"/>
                        </a:rPr>
                        <a:t>After a maul has been formed the ball must be made available within 5 seconds. The referee will call “use it” and the ball must be brought away from the contact area. If neither team can pass the ball away then the referee will award a tap kick to the defending team.</a:t>
                      </a:r>
                      <a:endParaRPr lang="en-GB" sz="1100" b="0" u="none" noProof="0" dirty="0">
                        <a:latin typeface="+mn-lt"/>
                      </a:endParaRPr>
                    </a:p>
                  </a:txBody>
                  <a:tcPr anchor="ctr"/>
                </a:tc>
                <a:extLst>
                  <a:ext uri="{0D108BD9-81ED-4DB2-BD59-A6C34878D82A}">
                    <a16:rowId xmlns:a16="http://schemas.microsoft.com/office/drawing/2014/main" val="10001"/>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completed by</a:t>
                      </a:r>
                      <a:endParaRPr lang="en-GB" sz="1100" b="1" u="none"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noProof="0" dirty="0">
                          <a:effectLst/>
                        </a:rPr>
                        <a:t>Tap kick on the field.</a:t>
                      </a:r>
                      <a:r>
                        <a:rPr lang="en-GB" sz="1100" baseline="0" noProof="0" dirty="0">
                          <a:effectLst/>
                        </a:rPr>
                        <a:t> </a:t>
                      </a:r>
                      <a:r>
                        <a:rPr lang="en-GB" sz="1100" b="0" u="none" noProof="0" dirty="0"/>
                        <a:t>Opposition players at least 7 metres away. Play starts by passing to a team player</a:t>
                      </a:r>
                      <a:r>
                        <a:rPr lang="en-GB" sz="1100" b="0" u="none" baseline="0" noProof="0" dirty="0"/>
                        <a:t> who may only begin to run once the ball has been caught.</a:t>
                      </a:r>
                      <a:endParaRPr lang="en-GB" sz="1100" noProof="0" dirty="0">
                        <a:solidFill>
                          <a:srgbClr val="000000"/>
                        </a:solidFill>
                        <a:effectLst/>
                        <a:latin typeface="Century Gothic"/>
                        <a:ea typeface="Times New Roman"/>
                        <a:cs typeface="Century Gothic"/>
                      </a:endParaRPr>
                    </a:p>
                  </a:txBody>
                  <a:tcPr anchor="ctr"/>
                </a:tc>
                <a:extLst>
                  <a:ext uri="{0D108BD9-81ED-4DB2-BD59-A6C34878D82A}">
                    <a16:rowId xmlns:a16="http://schemas.microsoft.com/office/drawing/2014/main" val="10002"/>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Penalty</a:t>
                      </a:r>
                      <a:r>
                        <a:rPr lang="en-GB" sz="1100" b="1" u="none" baseline="0" noProof="0" dirty="0"/>
                        <a:t> kick awarded for</a:t>
                      </a:r>
                      <a:endParaRPr lang="en-GB" sz="1100" b="1" u="none" noProof="0" dirty="0"/>
                    </a:p>
                  </a:txBody>
                  <a:tcPr/>
                </a:tc>
                <a:tc>
                  <a:txBody>
                    <a:bodyPr/>
                    <a:lstStyle/>
                    <a:p>
                      <a:pPr marL="0" marR="0">
                        <a:spcBef>
                          <a:spcPts val="0"/>
                        </a:spcBef>
                        <a:spcAft>
                          <a:spcPts val="0"/>
                        </a:spcAft>
                      </a:pPr>
                      <a:r>
                        <a:rPr lang="en-GB" sz="1100" noProof="0" dirty="0">
                          <a:effectLst/>
                          <a:latin typeface="+mn-lt"/>
                        </a:rPr>
                        <a:t>- Foul play </a:t>
                      </a:r>
                    </a:p>
                    <a:p>
                      <a:pPr marL="0" marR="0">
                        <a:spcBef>
                          <a:spcPts val="0"/>
                        </a:spcBef>
                        <a:spcAft>
                          <a:spcPts val="0"/>
                        </a:spcAft>
                      </a:pPr>
                      <a:r>
                        <a:rPr lang="en-GB" sz="1100" noProof="0" dirty="0">
                          <a:effectLst/>
                          <a:latin typeface="+mn-lt"/>
                        </a:rPr>
                        <a:t>- Hand off above shoulder height or with a stiff arm</a:t>
                      </a:r>
                    </a:p>
                    <a:p>
                      <a:pPr marL="0" marR="0">
                        <a:spcBef>
                          <a:spcPts val="0"/>
                        </a:spcBef>
                        <a:spcAft>
                          <a:spcPts val="0"/>
                        </a:spcAft>
                      </a:pPr>
                      <a:r>
                        <a:rPr lang="en-GB" sz="1100" noProof="0" dirty="0">
                          <a:effectLst/>
                          <a:latin typeface="+mn-lt"/>
                        </a:rPr>
                        <a:t>- Obstruction</a:t>
                      </a:r>
                    </a:p>
                    <a:p>
                      <a:pPr marL="0" marR="0">
                        <a:spcBef>
                          <a:spcPts val="0"/>
                        </a:spcBef>
                        <a:spcAft>
                          <a:spcPts val="0"/>
                        </a:spcAft>
                      </a:pPr>
                      <a:r>
                        <a:rPr lang="en-GB" sz="1100" noProof="0" dirty="0">
                          <a:effectLst/>
                          <a:latin typeface="+mn-lt"/>
                        </a:rPr>
                        <a:t>- Dangerous play </a:t>
                      </a:r>
                    </a:p>
                    <a:p>
                      <a:pPr marL="0" marR="0">
                        <a:spcBef>
                          <a:spcPts val="0"/>
                        </a:spcBef>
                        <a:spcAft>
                          <a:spcPts val="0"/>
                        </a:spcAft>
                      </a:pPr>
                      <a:r>
                        <a:rPr lang="en-GB" sz="1100" noProof="0" dirty="0">
                          <a:effectLst/>
                          <a:latin typeface="+mn-lt"/>
                        </a:rPr>
                        <a:t>- Late tackle </a:t>
                      </a:r>
                    </a:p>
                    <a:p>
                      <a:pPr marL="0" marR="0">
                        <a:spcBef>
                          <a:spcPts val="0"/>
                        </a:spcBef>
                        <a:spcAft>
                          <a:spcPts val="0"/>
                        </a:spcAft>
                      </a:pPr>
                      <a:r>
                        <a:rPr lang="en-GB" sz="1100" noProof="0" dirty="0">
                          <a:effectLst/>
                          <a:latin typeface="+mn-lt"/>
                        </a:rPr>
                        <a:t>- Swing tackle (“jersey sling” tackle)</a:t>
                      </a:r>
                    </a:p>
                    <a:p>
                      <a:pPr marL="0" marR="0" indent="0">
                        <a:spcBef>
                          <a:spcPts val="0"/>
                        </a:spcBef>
                        <a:spcAft>
                          <a:spcPts val="0"/>
                        </a:spcAft>
                        <a:buFontTx/>
                        <a:buNone/>
                      </a:pPr>
                      <a:r>
                        <a:rPr lang="en-GB" sz="1100" noProof="0" dirty="0">
                          <a:effectLst/>
                          <a:latin typeface="+mn-lt"/>
                        </a:rPr>
                        <a:t>- Any tackle impacting above the chest</a:t>
                      </a:r>
                    </a:p>
                    <a:p>
                      <a:pPr marL="0" marR="0" indent="0">
                        <a:spcBef>
                          <a:spcPts val="0"/>
                        </a:spcBef>
                        <a:spcAft>
                          <a:spcPts val="0"/>
                        </a:spcAft>
                        <a:buFontTx/>
                        <a:buNone/>
                      </a:pPr>
                      <a:r>
                        <a:rPr lang="en-GB" sz="1100" noProof="0" dirty="0">
                          <a:effectLst/>
                          <a:latin typeface="+mn-lt"/>
                        </a:rPr>
                        <a:t>- Unsporting behaviour</a:t>
                      </a:r>
                    </a:p>
                    <a:p>
                      <a:pPr marL="0" marR="0" indent="0">
                        <a:spcBef>
                          <a:spcPts val="0"/>
                        </a:spcBef>
                        <a:spcAft>
                          <a:spcPts val="0"/>
                        </a:spcAft>
                        <a:buFontTx/>
                        <a:buNone/>
                      </a:pPr>
                      <a:r>
                        <a:rPr lang="en-GB" sz="1100" noProof="0" dirty="0">
                          <a:effectLst/>
                          <a:latin typeface="+mn-lt"/>
                        </a:rPr>
                        <a:t>- If the ball carrier deliberately runs into the tackler</a:t>
                      </a:r>
                    </a:p>
                    <a:p>
                      <a:pPr marL="0" marR="0" indent="0">
                        <a:spcBef>
                          <a:spcPts val="0"/>
                        </a:spcBef>
                        <a:spcAft>
                          <a:spcPts val="0"/>
                        </a:spcAft>
                        <a:buFontTx/>
                        <a:buNone/>
                      </a:pPr>
                      <a:r>
                        <a:rPr lang="en-GB" sz="1100" noProof="0" dirty="0">
                          <a:effectLst/>
                          <a:latin typeface="+mn-lt"/>
                        </a:rPr>
                        <a:t>- Offside</a:t>
                      </a:r>
                    </a:p>
                    <a:p>
                      <a:pPr marL="0" marR="0" indent="0">
                        <a:spcBef>
                          <a:spcPts val="0"/>
                        </a:spcBef>
                        <a:spcAft>
                          <a:spcPts val="0"/>
                        </a:spcAft>
                        <a:buFontTx/>
                        <a:buNone/>
                      </a:pPr>
                      <a:r>
                        <a:rPr lang="en-GB" sz="1100" noProof="0" dirty="0">
                          <a:effectLst/>
                          <a:latin typeface="+mn-lt"/>
                        </a:rPr>
                        <a:t>- Squeeze ball</a:t>
                      </a:r>
                      <a:r>
                        <a:rPr lang="en-GB" sz="1100" baseline="0" noProof="0" dirty="0">
                          <a:effectLst/>
                          <a:latin typeface="+mn-lt"/>
                        </a:rPr>
                        <a:t> (when the ball carrier, tackled and on his knees, places the ball between his legs)</a:t>
                      </a:r>
                      <a:endParaRPr lang="en-GB" sz="1100" noProof="0" dirty="0">
                        <a:effectLst/>
                        <a:latin typeface="+mn-lt"/>
                      </a:endParaRPr>
                    </a:p>
                    <a:p>
                      <a:pPr marL="0" marR="0">
                        <a:spcBef>
                          <a:spcPts val="0"/>
                        </a:spcBef>
                        <a:spcAft>
                          <a:spcPts val="0"/>
                        </a:spcAft>
                      </a:pPr>
                      <a:r>
                        <a:rPr lang="en-GB" sz="1100" noProof="0" dirty="0">
                          <a:effectLst/>
                          <a:latin typeface="+mn-lt"/>
                        </a:rPr>
                        <a:t>- Too many players in the ruck or maul (two from each team max.)</a:t>
                      </a:r>
                    </a:p>
                    <a:p>
                      <a:pPr marL="0" marR="0">
                        <a:spcBef>
                          <a:spcPts val="0"/>
                        </a:spcBef>
                        <a:spcAft>
                          <a:spcPts val="0"/>
                        </a:spcAft>
                      </a:pPr>
                      <a:r>
                        <a:rPr lang="en-GB" sz="1100" noProof="0" dirty="0">
                          <a:effectLst/>
                          <a:latin typeface="+mn-lt"/>
                        </a:rPr>
                        <a:t>- A team has too many players on the pitch</a:t>
                      </a:r>
                    </a:p>
                  </a:txBody>
                  <a:tcPr anchor="ctr"/>
                </a:tc>
                <a:extLst>
                  <a:ext uri="{0D108BD9-81ED-4DB2-BD59-A6C34878D82A}">
                    <a16:rowId xmlns:a16="http://schemas.microsoft.com/office/drawing/2014/main" val="10003"/>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t>Referee awards</a:t>
                      </a:r>
                      <a:r>
                        <a:rPr lang="en-GB" sz="1100" b="1" u="none" baseline="0" noProof="0" dirty="0"/>
                        <a:t> a timed expulsion for</a:t>
                      </a:r>
                      <a:endParaRPr lang="en-GB" sz="1100" b="1" u="none" noProof="0" dirty="0"/>
                    </a:p>
                  </a:txBody>
                  <a:tcPr/>
                </a:tc>
                <a:tc>
                  <a:txBody>
                    <a:bodyPr/>
                    <a:lstStyle/>
                    <a:p>
                      <a:pPr marL="0" marR="0">
                        <a:spcBef>
                          <a:spcPts val="0"/>
                        </a:spcBef>
                        <a:spcAft>
                          <a:spcPts val="0"/>
                        </a:spcAft>
                      </a:pPr>
                      <a:r>
                        <a:rPr lang="en-GB" sz="1100" noProof="0" dirty="0">
                          <a:effectLst/>
                          <a:latin typeface="+mn-lt"/>
                        </a:rPr>
                        <a:t>- 3 min. duration</a:t>
                      </a:r>
                    </a:p>
                    <a:p>
                      <a:pPr marL="0" marR="0">
                        <a:spcBef>
                          <a:spcPts val="0"/>
                        </a:spcBef>
                        <a:spcAft>
                          <a:spcPts val="0"/>
                        </a:spcAft>
                      </a:pPr>
                      <a:r>
                        <a:rPr lang="en-GB" sz="1100" noProof="0" dirty="0">
                          <a:effectLst/>
                          <a:latin typeface="+mn-lt"/>
                        </a:rPr>
                        <a:t>- Repeated dangerous tackling</a:t>
                      </a:r>
                    </a:p>
                    <a:p>
                      <a:pPr marL="0" marR="0">
                        <a:spcBef>
                          <a:spcPts val="0"/>
                        </a:spcBef>
                        <a:spcAft>
                          <a:spcPts val="0"/>
                        </a:spcAft>
                      </a:pPr>
                      <a:r>
                        <a:rPr lang="en-GB" sz="1100" noProof="0" dirty="0">
                          <a:effectLst/>
                          <a:latin typeface="+mn-lt"/>
                        </a:rPr>
                        <a:t>- Complaining about the referee</a:t>
                      </a:r>
                    </a:p>
                  </a:txBody>
                  <a:tcPr anchor="ctr"/>
                </a:tc>
                <a:extLst>
                  <a:ext uri="{0D108BD9-81ED-4DB2-BD59-A6C34878D82A}">
                    <a16:rowId xmlns:a16="http://schemas.microsoft.com/office/drawing/2014/main" val="10004"/>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Scoring</a:t>
                      </a:r>
                    </a:p>
                  </a:txBody>
                  <a:tcPr/>
                </a:tc>
                <a:tc>
                  <a:txBody>
                    <a:bodyPr/>
                    <a:lstStyle/>
                    <a:p>
                      <a:pPr marL="0" marR="0">
                        <a:spcBef>
                          <a:spcPts val="0"/>
                        </a:spcBef>
                        <a:spcAft>
                          <a:spcPts val="0"/>
                        </a:spcAft>
                      </a:pPr>
                      <a:r>
                        <a:rPr lang="en-GB" sz="1100" noProof="0" dirty="0">
                          <a:effectLst/>
                          <a:latin typeface="+mn-lt"/>
                        </a:rPr>
                        <a:t>5 points for</a:t>
                      </a:r>
                      <a:r>
                        <a:rPr lang="en-GB" sz="1100" baseline="0" noProof="0" dirty="0">
                          <a:effectLst/>
                          <a:latin typeface="+mn-lt"/>
                        </a:rPr>
                        <a:t> a try</a:t>
                      </a:r>
                      <a:endParaRPr lang="en-GB" sz="1100" noProof="0" dirty="0">
                        <a:effectLst/>
                        <a:latin typeface="+mn-lt"/>
                      </a:endParaRPr>
                    </a:p>
                    <a:p>
                      <a:pPr marL="0" marR="0">
                        <a:spcBef>
                          <a:spcPts val="0"/>
                        </a:spcBef>
                        <a:spcAft>
                          <a:spcPts val="0"/>
                        </a:spcAft>
                      </a:pPr>
                      <a:r>
                        <a:rPr lang="en-GB" sz="1100" noProof="0" dirty="0">
                          <a:effectLst/>
                          <a:latin typeface="+mn-lt"/>
                        </a:rPr>
                        <a:t>2 points for a conversion (kick from</a:t>
                      </a:r>
                      <a:r>
                        <a:rPr lang="en-GB" sz="1100" baseline="0" noProof="0" dirty="0">
                          <a:effectLst/>
                          <a:latin typeface="+mn-lt"/>
                        </a:rPr>
                        <a:t> in front of the posts)</a:t>
                      </a:r>
                      <a:r>
                        <a:rPr lang="en-GB" sz="1100" noProof="0" dirty="0">
                          <a:effectLst/>
                          <a:latin typeface="+mn-lt"/>
                        </a:rPr>
                        <a:t> </a:t>
                      </a:r>
                      <a:endParaRPr lang="en-GB" sz="1100" noProof="0" dirty="0">
                        <a:solidFill>
                          <a:srgbClr val="000000"/>
                        </a:solidFill>
                        <a:effectLst/>
                        <a:latin typeface="+mn-lt"/>
                        <a:ea typeface="Times New Roman"/>
                        <a:cs typeface="Century Gothic"/>
                      </a:endParaRPr>
                    </a:p>
                  </a:txBody>
                  <a:tcPr anchor="ctr"/>
                </a:tc>
                <a:extLst>
                  <a:ext uri="{0D108BD9-81ED-4DB2-BD59-A6C34878D82A}">
                    <a16:rowId xmlns:a16="http://schemas.microsoft.com/office/drawing/2014/main" val="10005"/>
                  </a:ext>
                </a:extLst>
              </a:tr>
              <a:tr h="322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u="none" noProof="0" dirty="0">
                          <a:latin typeface="+mn-lt"/>
                        </a:rPr>
                        <a:t>Other</a:t>
                      </a:r>
                    </a:p>
                  </a:txBody>
                  <a:tcPr/>
                </a:tc>
                <a:tc>
                  <a:txBody>
                    <a:bodyPr/>
                    <a:lstStyle/>
                    <a:p>
                      <a:pPr marL="0" marR="0">
                        <a:spcBef>
                          <a:spcPts val="0"/>
                        </a:spcBef>
                        <a:spcAft>
                          <a:spcPts val="0"/>
                        </a:spcAft>
                      </a:pPr>
                      <a:r>
                        <a:rPr lang="en-GB" sz="1100" noProof="0" dirty="0">
                          <a:solidFill>
                            <a:srgbClr val="000000"/>
                          </a:solidFill>
                          <a:effectLst/>
                          <a:latin typeface="+mn-lt"/>
                          <a:ea typeface="Times New Roman"/>
                          <a:cs typeface="Century Gothic"/>
                        </a:rPr>
                        <a:t>-</a:t>
                      </a:r>
                    </a:p>
                  </a:txBody>
                  <a:tcPr anchor="ctr"/>
                </a:tc>
                <a:extLst>
                  <a:ext uri="{0D108BD9-81ED-4DB2-BD59-A6C34878D82A}">
                    <a16:rowId xmlns:a16="http://schemas.microsoft.com/office/drawing/2014/main" val="10006"/>
                  </a:ext>
                </a:extLst>
              </a:tr>
            </a:tbl>
          </a:graphicData>
        </a:graphic>
      </p:graphicFrame>
      <p:sp>
        <p:nvSpPr>
          <p:cNvPr id="9" name="TextBox 8"/>
          <p:cNvSpPr txBox="1"/>
          <p:nvPr/>
        </p:nvSpPr>
        <p:spPr>
          <a:xfrm>
            <a:off x="7956376" y="5373216"/>
            <a:ext cx="1043608" cy="338554"/>
          </a:xfrm>
          <a:prstGeom prst="rect">
            <a:avLst/>
          </a:prstGeom>
          <a:noFill/>
        </p:spPr>
        <p:txBody>
          <a:bodyPr wrap="square" rtlCol="0">
            <a:spAutoFit/>
          </a:bodyPr>
          <a:lstStyle/>
          <a:p>
            <a:r>
              <a:rPr lang="da-DK" sz="800" b="0" u="none" dirty="0">
                <a:solidFill>
                  <a:prstClr val="black"/>
                </a:solidFill>
              </a:rPr>
              <a:t>Side 3/3</a:t>
            </a:r>
          </a:p>
          <a:p>
            <a:r>
              <a:rPr lang="da-DK" sz="800" b="0" u="none" dirty="0">
                <a:solidFill>
                  <a:prstClr val="black"/>
                </a:solidFill>
              </a:rPr>
              <a:t>2016</a:t>
            </a:r>
          </a:p>
        </p:txBody>
      </p:sp>
    </p:spTree>
    <p:extLst>
      <p:ext uri="{BB962C8B-B14F-4D97-AF65-F5344CB8AC3E}">
        <p14:creationId xmlns:p14="http://schemas.microsoft.com/office/powerpoint/2010/main" val="2361632264"/>
      </p:ext>
    </p:extLst>
  </p:cSld>
  <p:clrMapOvr>
    <a:masterClrMapping/>
  </p:clrMapOvr>
  <p:transition/>
</p:sld>
</file>

<file path=ppt/theme/theme1.xml><?xml version="1.0" encoding="utf-8"?>
<a:theme xmlns:a="http://schemas.openxmlformats.org/drawingml/2006/main" name="Kontortema">
  <a:themeElements>
    <a:clrScheme name="Brugerdefineret 4">
      <a:dk1>
        <a:sysClr val="windowText" lastClr="000000"/>
      </a:dk1>
      <a:lt1>
        <a:sysClr val="window" lastClr="FFFFFF"/>
      </a:lt1>
      <a:dk2>
        <a:srgbClr val="1F497D"/>
      </a:dk2>
      <a:lt2>
        <a:srgbClr val="EEECE1"/>
      </a:lt2>
      <a:accent1>
        <a:srgbClr val="3F3F3F"/>
      </a:accent1>
      <a:accent2>
        <a:srgbClr val="7F7F7F"/>
      </a:accent2>
      <a:accent3>
        <a:srgbClr val="FFC000"/>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5180</TotalTime>
  <Words>4085</Words>
  <Application>Microsoft Office PowerPoint</Application>
  <PresentationFormat>On-screen Show (4:3)</PresentationFormat>
  <Paragraphs>530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Gothic</vt:lpstr>
      <vt:lpstr>Times New Roman</vt:lpstr>
      <vt:lpstr>Kontortema</vt:lpstr>
      <vt:lpstr>Rules of the game 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Forslag til ny turnering 2013</dc:title>
  <dc:creator>Preben</dc:creator>
  <cp:lastModifiedBy>AJ van den Berg</cp:lastModifiedBy>
  <cp:revision>595</cp:revision>
  <dcterms:created xsi:type="dcterms:W3CDTF">2012-11-22T20:28:26Z</dcterms:created>
  <dcterms:modified xsi:type="dcterms:W3CDTF">2023-04-15T15:38:32Z</dcterms:modified>
</cp:coreProperties>
</file>